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8" r:id="rId6"/>
    <p:sldMasterId id="2147483718" r:id="rId7"/>
  </p:sldMasterIdLst>
  <p:notesMasterIdLst>
    <p:notesMasterId r:id="rId23"/>
  </p:notesMasterIdLst>
  <p:sldIdLst>
    <p:sldId id="846" r:id="rId8"/>
    <p:sldId id="801" r:id="rId9"/>
    <p:sldId id="829" r:id="rId10"/>
    <p:sldId id="813" r:id="rId11"/>
    <p:sldId id="903" r:id="rId12"/>
    <p:sldId id="904" r:id="rId13"/>
    <p:sldId id="909" r:id="rId14"/>
    <p:sldId id="967" r:id="rId15"/>
    <p:sldId id="816" r:id="rId16"/>
    <p:sldId id="963" r:id="rId17"/>
    <p:sldId id="965" r:id="rId18"/>
    <p:sldId id="942" r:id="rId19"/>
    <p:sldId id="957" r:id="rId20"/>
    <p:sldId id="966" r:id="rId21"/>
    <p:sldId id="93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34DE231-E5D5-4E03-B504-EAF2FC8E56FA}">
          <p14:sldIdLst>
            <p14:sldId id="846"/>
            <p14:sldId id="801"/>
            <p14:sldId id="829"/>
            <p14:sldId id="813"/>
            <p14:sldId id="903"/>
            <p14:sldId id="904"/>
            <p14:sldId id="909"/>
            <p14:sldId id="967"/>
            <p14:sldId id="816"/>
            <p14:sldId id="963"/>
            <p14:sldId id="965"/>
            <p14:sldId id="942"/>
            <p14:sldId id="957"/>
            <p14:sldId id="966"/>
            <p14:sldId id="938"/>
          </p14:sldIdLst>
        </p14:section>
        <p14:section name="Oddíl bez názvu" id="{17E6A0BF-6577-4712-9761-C8ABD616F5A5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-96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5763C-43D0-4EFB-AFC2-CE9DB6C9E68D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2C314-B332-499B-BB24-239E69501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03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>
            <a:extLst>
              <a:ext uri="{FF2B5EF4-FFF2-40B4-BE49-F238E27FC236}">
                <a16:creationId xmlns:a16="http://schemas.microsoft.com/office/drawing/2014/main" xmlns="" id="{5E577606-ED39-4EB6-8308-127DD2C87F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Zástupný symbol pro poznámky 2">
            <a:extLst>
              <a:ext uri="{FF2B5EF4-FFF2-40B4-BE49-F238E27FC236}">
                <a16:creationId xmlns:a16="http://schemas.microsoft.com/office/drawing/2014/main" xmlns="" id="{48ABF5ED-8C95-458D-A948-1EB821ECE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Culture</a:t>
            </a:r>
            <a:r>
              <a:rPr lang="cs-CZ" altLang="cs-CZ"/>
              <a:t> – heritage – glassmaking – region </a:t>
            </a:r>
          </a:p>
        </p:txBody>
      </p:sp>
      <p:sp>
        <p:nvSpPr>
          <p:cNvPr id="24579" name="Zástupný symbol pro číslo snímku 3">
            <a:extLst>
              <a:ext uri="{FF2B5EF4-FFF2-40B4-BE49-F238E27FC236}">
                <a16:creationId xmlns:a16="http://schemas.microsoft.com/office/drawing/2014/main" xmlns="" id="{CD8916FC-7E16-4C11-9036-383A9810C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003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398709-1F2E-4F59-96B2-B96EF77E29C6}" type="slidenum">
              <a:rPr kumimoji="0" lang="cs-CZ" alt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033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Zástupný symbol pro obrázek snímku 1">
            <a:extLst>
              <a:ext uri="{FF2B5EF4-FFF2-40B4-BE49-F238E27FC236}">
                <a16:creationId xmlns:a16="http://schemas.microsoft.com/office/drawing/2014/main" xmlns="" id="{0F73EC9B-2EE4-4C9E-BD07-95C4BB7870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Zástupný symbol pro poznámky 2">
            <a:extLst>
              <a:ext uri="{FF2B5EF4-FFF2-40B4-BE49-F238E27FC236}">
                <a16:creationId xmlns:a16="http://schemas.microsoft.com/office/drawing/2014/main" xmlns="" id="{1D72AD8B-F2F5-4CDB-937A-41DB752E83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Culture – heritage – glassmaking – region </a:t>
            </a:r>
          </a:p>
        </p:txBody>
      </p:sp>
      <p:sp>
        <p:nvSpPr>
          <p:cNvPr id="102403" name="Zástupný symbol pro číslo snímku 3">
            <a:extLst>
              <a:ext uri="{FF2B5EF4-FFF2-40B4-BE49-F238E27FC236}">
                <a16:creationId xmlns:a16="http://schemas.microsoft.com/office/drawing/2014/main" xmlns="" id="{0DB3E93A-0EB4-4D5C-8343-00844C54B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4375" indent="-219075" defTabSz="1003300">
              <a:spcBef>
                <a:spcPct val="30000"/>
              </a:spcBef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415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87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59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3175" indent="-219075" defTabSz="1003300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A762BA-7A80-45EB-9C65-C1E9ACBD6489}" type="slidenum">
              <a:rPr lang="cs-CZ" altLang="cs-CZ" sz="1300"/>
              <a:pPr>
                <a:spcBef>
                  <a:spcPct val="0"/>
                </a:spcBef>
              </a:pPr>
              <a:t>2</a:t>
            </a:fld>
            <a:endParaRPr lang="cs-CZ" altLang="cs-CZ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529324-5B7A-4F4B-9334-6F6CB7BA0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3BE4F3B-54A5-4741-8622-087596B08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F1830A2-9E17-47C6-BD75-6C33851D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5C5A12D-A813-4C17-8880-05359DD8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34D9349-FD99-44A0-91FB-339C0692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4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CF0ACE-EF1A-4CBF-BFA6-7E846A2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7685118C-74F8-4369-8AB9-69A0E1650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2078A2-84F4-49CD-98EB-1119584B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B73E3BD-FDD6-4232-B058-CBE73F45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817C503-A5EA-4CF1-8E43-EB230FAE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52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220256C-2165-424C-AF1D-495298DAE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161B870-FCD4-4702-8D56-B2CFB8320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D7D1449-01FF-433C-A6B5-A6B27260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25B20A7-9696-49F2-99ED-8FF99736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40C6E4E-C642-4929-A6B6-B64C4D1A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8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272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2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6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659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Preciosa - Lustry\464_Šablona PPT 1110\02_PPT\_img\pcl_lighting_forwhite.png">
            <a:extLst>
              <a:ext uri="{FF2B5EF4-FFF2-40B4-BE49-F238E27FC236}">
                <a16:creationId xmlns:a16="http://schemas.microsoft.com/office/drawing/2014/main" xmlns="" id="{B8D22D54-A898-4130-B3D4-B524EB82F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184" y="6120335"/>
            <a:ext cx="2031095" cy="1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xmlns="" id="{CBE79D32-E0AA-413D-BA85-AEA950CAF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67" y="5876848"/>
            <a:ext cx="2051007" cy="4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4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80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778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21"/>
              </a:spcBef>
              <a:spcAft>
                <a:spcPts val="621"/>
              </a:spcAft>
              <a:defRPr b="0"/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xmlns="" id="{9376FAB1-D50F-495D-ABCC-D8FB8F8A0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CFE31D4D-1358-45AC-B5B0-72954016DA0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025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09603" y="1196977"/>
            <a:ext cx="10957984" cy="4929188"/>
          </a:xfrm>
        </p:spPr>
        <p:txBody>
          <a:bodyPr>
            <a:normAutofit/>
          </a:bodyPr>
          <a:lstStyle>
            <a:lvl1pPr marL="0" indent="0">
              <a:spcBef>
                <a:spcPts val="621"/>
              </a:spcBef>
              <a:spcAft>
                <a:spcPts val="621"/>
              </a:spcAft>
              <a:buFontTx/>
              <a:buNone/>
              <a:defRPr sz="1634" b="0"/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38896C5-C7B0-4B25-BDFF-E57812BDD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75841CAF-9BC4-4806-A634-40CF2B63CE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91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196977"/>
            <a:ext cx="5384800" cy="4929188"/>
          </a:xfrm>
        </p:spPr>
        <p:txBody>
          <a:bodyPr/>
          <a:lstStyle>
            <a:lvl1pPr>
              <a:defRPr sz="2451" b="0"/>
            </a:lvl1pPr>
            <a:lvl2pPr>
              <a:defRPr sz="2087"/>
            </a:lvl2pPr>
            <a:lvl3pPr>
              <a:defRPr sz="1906"/>
            </a:lvl3pPr>
            <a:lvl4pPr>
              <a:defRPr sz="1634"/>
            </a:lvl4pPr>
            <a:lvl5pPr>
              <a:defRPr sz="1452"/>
            </a:lvl5pPr>
            <a:lvl6pPr>
              <a:defRPr sz="1906"/>
            </a:lvl6pPr>
            <a:lvl7pPr>
              <a:defRPr sz="1906"/>
            </a:lvl7pPr>
            <a:lvl8pPr>
              <a:defRPr sz="1906"/>
            </a:lvl8pPr>
            <a:lvl9pPr>
              <a:defRPr sz="1906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196977"/>
            <a:ext cx="5384800" cy="4929188"/>
          </a:xfrm>
        </p:spPr>
        <p:txBody>
          <a:bodyPr/>
          <a:lstStyle>
            <a:lvl1pPr>
              <a:defRPr sz="2451" b="0"/>
            </a:lvl1pPr>
            <a:lvl2pPr>
              <a:defRPr sz="2087"/>
            </a:lvl2pPr>
            <a:lvl3pPr>
              <a:defRPr sz="1906"/>
            </a:lvl3pPr>
            <a:lvl4pPr>
              <a:defRPr sz="1634"/>
            </a:lvl4pPr>
            <a:lvl5pPr>
              <a:defRPr sz="1452"/>
            </a:lvl5pPr>
            <a:lvl6pPr>
              <a:defRPr sz="1906"/>
            </a:lvl6pPr>
            <a:lvl7pPr>
              <a:defRPr sz="1906"/>
            </a:lvl7pPr>
            <a:lvl8pPr>
              <a:defRPr sz="1906"/>
            </a:lvl8pPr>
            <a:lvl9pPr>
              <a:defRPr sz="1906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xmlns="" id="{73A80C0F-5EC3-4F54-9F92-8BF7B597A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585B78F3-E23C-4E3E-8D21-DA8F713E0B4D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994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xmlns="" id="{8D155129-4BCB-47E1-8CB9-1E5877039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66EA137E-A601-42DB-8A1A-423A1054D2F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36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09B8E81A-C0A0-4B62-83D9-9D1E26C6D49C}"/>
              </a:ext>
            </a:extLst>
          </p:cNvPr>
          <p:cNvCxnSpPr/>
          <p:nvPr userDrawn="1"/>
        </p:nvCxnSpPr>
        <p:spPr>
          <a:xfrm>
            <a:off x="604623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6BC901AE-A5CC-4121-8700-DAB4D185B1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6" y="6494931"/>
            <a:ext cx="2751716" cy="2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ED13405E-3064-4764-B8B9-09D798EF3CA8}"/>
              </a:ext>
            </a:extLst>
          </p:cNvPr>
          <p:cNvCxnSpPr/>
          <p:nvPr userDrawn="1"/>
        </p:nvCxnSpPr>
        <p:spPr>
          <a:xfrm>
            <a:off x="622725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7605DD2D-A24E-4A76-80C1-54DED3DE9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4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77340B44-0FE7-45FC-8B7B-2C165765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7C4EECE9-3F04-4CA0-B97D-8395CABA9E7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14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B37392-A2AD-4F5F-BEC4-88C1CB95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3679550-968B-4503-8E40-BD2A130EA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BC308C1-BC09-4C4E-AB68-B5F5EC69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8A4385B-CD7F-40B4-B7AC-85F3F5C5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7B33352-97E5-4508-9117-7D2B6D27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00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19722B5D-39FA-4AA2-A2D1-744A8A7ABB46}"/>
              </a:ext>
            </a:extLst>
          </p:cNvPr>
          <p:cNvCxnSpPr/>
          <p:nvPr userDrawn="1"/>
        </p:nvCxnSpPr>
        <p:spPr>
          <a:xfrm>
            <a:off x="604623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C70B6B68-5F90-4A72-9A11-4C65E03E7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7" y="6494931"/>
            <a:ext cx="3367269" cy="2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The Central Bank of Kuwait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89AE2BBE-1148-441B-98A5-A927CD2CB69F}"/>
              </a:ext>
            </a:extLst>
          </p:cNvPr>
          <p:cNvCxnSpPr/>
          <p:nvPr userDrawn="1"/>
        </p:nvCxnSpPr>
        <p:spPr>
          <a:xfrm>
            <a:off x="622725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9E97FC70-049F-448F-803F-096D0B28F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4" y="348665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4FDE08C5-C358-4470-A3E1-09794EDB9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BE6623BF-4F2F-4DD1-800B-818B224D025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17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0">
            <a:extLst>
              <a:ext uri="{FF2B5EF4-FFF2-40B4-BE49-F238E27FC236}">
                <a16:creationId xmlns:a16="http://schemas.microsoft.com/office/drawing/2014/main" xmlns="" id="{9B5F3317-2CEE-4599-8C5E-CF2F5AB305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4" y="6494929"/>
            <a:ext cx="2897604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Ritz Carlton Nanjing</a:t>
            </a:r>
          </a:p>
        </p:txBody>
      </p:sp>
      <p:pic>
        <p:nvPicPr>
          <p:cNvPr id="5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0E80D8DB-8CF2-4BE8-9ABE-ADE8E91791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2" y="348663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FB6DF809-9212-43C2-B2BF-3AB374FE95EF}"/>
              </a:ext>
            </a:extLst>
          </p:cNvPr>
          <p:cNvCxnSpPr/>
          <p:nvPr userDrawn="1"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92CB4980-17EF-4C25-92D0-7C977D64624A}"/>
              </a:ext>
            </a:extLst>
          </p:cNvPr>
          <p:cNvCxnSpPr/>
          <p:nvPr userDrawn="1"/>
        </p:nvCxnSpPr>
        <p:spPr>
          <a:xfrm>
            <a:off x="622724" y="877421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21"/>
              </a:spcBef>
              <a:spcAft>
                <a:spcPts val="621"/>
              </a:spcAft>
              <a:buClr>
                <a:srgbClr val="009DE0"/>
              </a:buClr>
              <a:defRPr b="0">
                <a:solidFill>
                  <a:schemeClr val="bg1"/>
                </a:solidFill>
              </a:defRPr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xmlns="" id="{3C8FBE25-5052-43F2-BB29-2127E6A3B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C0250C14-3046-4529-8532-69B7A744717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62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0">
            <a:extLst>
              <a:ext uri="{FF2B5EF4-FFF2-40B4-BE49-F238E27FC236}">
                <a16:creationId xmlns:a16="http://schemas.microsoft.com/office/drawing/2014/main" xmlns="" id="{19630647-5356-46D0-BC32-9BA914B4F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4354" y="4545588"/>
            <a:ext cx="4751892" cy="1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6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307"/>
              </a:spcAft>
            </a:pPr>
            <a:r>
              <a:rPr lang="cs-CZ" altLang="cs-CZ" sz="1271" dirty="0">
                <a:cs typeface="Calibri" panose="020F0502020204030204" pitchFamily="34" charset="0"/>
              </a:rPr>
              <a:t>PRECIOSA – LUSTRY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 dirty="0">
                <a:cs typeface="Calibri" panose="020F0502020204030204" pitchFamily="34" charset="0"/>
              </a:rPr>
              <a:t>Opletalova 3197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 dirty="0">
                <a:cs typeface="Calibri" panose="020F0502020204030204" pitchFamily="34" charset="0"/>
              </a:rPr>
              <a:t>466 67  Jablonec nad Nisou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 dirty="0">
                <a:cs typeface="Calibri" panose="020F0502020204030204" pitchFamily="34" charset="0"/>
              </a:rPr>
              <a:t>Czech Republic</a:t>
            </a:r>
          </a:p>
          <a:p>
            <a:pPr eaLnBrk="1" hangingPunct="1"/>
            <a:endParaRPr lang="cs-CZ" altLang="cs-CZ" sz="1271" dirty="0">
              <a:cs typeface="Calibri" panose="020F0502020204030204" pitchFamily="34" charset="0"/>
            </a:endParaRPr>
          </a:p>
        </p:txBody>
      </p:sp>
      <p:sp>
        <p:nvSpPr>
          <p:cNvPr id="6" name="Obdélník 11">
            <a:extLst>
              <a:ext uri="{FF2B5EF4-FFF2-40B4-BE49-F238E27FC236}">
                <a16:creationId xmlns:a16="http://schemas.microsoft.com/office/drawing/2014/main" xmlns="" id="{F851A41C-29F0-4578-951B-C286844A6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68701" y="4545589"/>
            <a:ext cx="3312748" cy="75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6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P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+ 420 488 115 555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F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+ 420 488 115 665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E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info@preciosa.com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624" y="2276873"/>
            <a:ext cx="7643960" cy="63408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3934887" y="3634128"/>
            <a:ext cx="2929201" cy="552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452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23"/>
          <p:cNvSpPr>
            <a:spLocks noGrp="1"/>
          </p:cNvSpPr>
          <p:nvPr>
            <p:ph type="body" sz="quarter" idx="14"/>
          </p:nvPr>
        </p:nvSpPr>
        <p:spPr>
          <a:xfrm>
            <a:off x="3934887" y="3944092"/>
            <a:ext cx="1251046" cy="112095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271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557B73EE-5EB3-4CC0-B014-C55D1A1D5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4555201D-1F5D-4E6A-896F-AC9DE1DB235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97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4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2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6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960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Preciosa - Lustry\464_Šablona PPT 1110\02_PPT\_img\pcl_lighting_forwhite.png">
            <a:extLst>
              <a:ext uri="{FF2B5EF4-FFF2-40B4-BE49-F238E27FC236}">
                <a16:creationId xmlns:a16="http://schemas.microsoft.com/office/drawing/2014/main" xmlns="" id="{B8D22D54-A898-4130-B3D4-B524EB82F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184" y="6120335"/>
            <a:ext cx="2031095" cy="1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xmlns="" id="{CBE79D32-E0AA-413D-BA85-AEA950CAF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67" y="5876848"/>
            <a:ext cx="2051007" cy="4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4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80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3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09603" y="1196977"/>
            <a:ext cx="10957984" cy="4929188"/>
          </a:xfrm>
        </p:spPr>
        <p:txBody>
          <a:bodyPr>
            <a:normAutofit/>
          </a:bodyPr>
          <a:lstStyle>
            <a:lvl1pPr marL="0" indent="0">
              <a:spcBef>
                <a:spcPts val="621"/>
              </a:spcBef>
              <a:spcAft>
                <a:spcPts val="621"/>
              </a:spcAft>
              <a:buFontTx/>
              <a:buNone/>
              <a:defRPr sz="1634" b="0"/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38896C5-C7B0-4B25-BDFF-E57812BDD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75841CAF-9BC4-4806-A634-40CF2B63CE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02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09B8E81A-C0A0-4B62-83D9-9D1E26C6D49C}"/>
              </a:ext>
            </a:extLst>
          </p:cNvPr>
          <p:cNvCxnSpPr/>
          <p:nvPr userDrawn="1"/>
        </p:nvCxnSpPr>
        <p:spPr>
          <a:xfrm>
            <a:off x="604623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6BC901AE-A5CC-4121-8700-DAB4D185B1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6" y="6494931"/>
            <a:ext cx="2751716" cy="2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ED13405E-3064-4764-B8B9-09D798EF3CA8}"/>
              </a:ext>
            </a:extLst>
          </p:cNvPr>
          <p:cNvCxnSpPr/>
          <p:nvPr userDrawn="1"/>
        </p:nvCxnSpPr>
        <p:spPr>
          <a:xfrm>
            <a:off x="622725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7605DD2D-A24E-4A76-80C1-54DED3DE9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4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77340B44-0FE7-45FC-8B7B-2C165765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7C4EECE9-3F04-4CA0-B97D-8395CABA9E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93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s obrázkem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19722B5D-39FA-4AA2-A2D1-744A8A7ABB46}"/>
              </a:ext>
            </a:extLst>
          </p:cNvPr>
          <p:cNvCxnSpPr/>
          <p:nvPr userDrawn="1"/>
        </p:nvCxnSpPr>
        <p:spPr>
          <a:xfrm>
            <a:off x="604623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C70B6B68-5F90-4A72-9A11-4C65E03E7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7" y="6494931"/>
            <a:ext cx="3367269" cy="2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The Central Bank of Kuwait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89AE2BBE-1148-441B-98A5-A927CD2CB69F}"/>
              </a:ext>
            </a:extLst>
          </p:cNvPr>
          <p:cNvCxnSpPr/>
          <p:nvPr userDrawn="1"/>
        </p:nvCxnSpPr>
        <p:spPr>
          <a:xfrm>
            <a:off x="622725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9E97FC70-049F-448F-803F-096D0B28F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4" y="348665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4FDE08C5-C358-4470-A3E1-09794EDB9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BE6623BF-4F2F-4DD1-800B-818B224D02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39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0">
            <a:extLst>
              <a:ext uri="{FF2B5EF4-FFF2-40B4-BE49-F238E27FC236}">
                <a16:creationId xmlns:a16="http://schemas.microsoft.com/office/drawing/2014/main" xmlns="" id="{19630647-5356-46D0-BC32-9BA914B4F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4354" y="4545588"/>
            <a:ext cx="4751892" cy="1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6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307"/>
              </a:spcAft>
            </a:pPr>
            <a:r>
              <a:rPr lang="cs-CZ" altLang="cs-CZ" sz="1271">
                <a:solidFill>
                  <a:prstClr val="black"/>
                </a:solidFill>
              </a:rPr>
              <a:t>PRECIOSA – LUSTRY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>
                <a:solidFill>
                  <a:prstClr val="black"/>
                </a:solidFill>
              </a:rPr>
              <a:t>Opletalova 3197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>
                <a:solidFill>
                  <a:prstClr val="black"/>
                </a:solidFill>
              </a:rPr>
              <a:t>466 67  Jablonec nad Nisou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>
                <a:solidFill>
                  <a:prstClr val="black"/>
                </a:solidFill>
              </a:rPr>
              <a:t>Czech Republic</a:t>
            </a:r>
          </a:p>
          <a:p>
            <a:pPr eaLnBrk="1" hangingPunct="1"/>
            <a:endParaRPr lang="cs-CZ" altLang="cs-CZ" sz="1271">
              <a:solidFill>
                <a:prstClr val="black"/>
              </a:solidFill>
            </a:endParaRPr>
          </a:p>
        </p:txBody>
      </p:sp>
      <p:sp>
        <p:nvSpPr>
          <p:cNvPr id="6" name="Obdélník 11">
            <a:extLst>
              <a:ext uri="{FF2B5EF4-FFF2-40B4-BE49-F238E27FC236}">
                <a16:creationId xmlns:a16="http://schemas.microsoft.com/office/drawing/2014/main" xmlns="" id="{F851A41C-29F0-4578-951B-C286844A6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68701" y="4545589"/>
            <a:ext cx="3312748" cy="75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6" tIns="47309" rIns="94616" bIns="47309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</a:t>
            </a:r>
            <a:r>
              <a:rPr lang="cs-CZ" altLang="cs-CZ" sz="127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+ 420 488 115 555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F</a:t>
            </a:r>
            <a:r>
              <a:rPr lang="cs-CZ" altLang="cs-CZ" sz="127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+ 420 488 115 665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cs-CZ" altLang="cs-CZ" sz="127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info@preciosa.com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624" y="2276873"/>
            <a:ext cx="7643960" cy="63408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3934887" y="3634128"/>
            <a:ext cx="2929201" cy="552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452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23"/>
          <p:cNvSpPr>
            <a:spLocks noGrp="1"/>
          </p:cNvSpPr>
          <p:nvPr>
            <p:ph type="body" sz="quarter" idx="14"/>
          </p:nvPr>
        </p:nvSpPr>
        <p:spPr>
          <a:xfrm>
            <a:off x="3934887" y="3944092"/>
            <a:ext cx="1251046" cy="112095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271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557B73EE-5EB3-4CC0-B014-C55D1A1D5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8053" y="6484847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4555201D-1F5D-4E6A-896F-AC9DE1DB23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0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E7C890-CDB2-4B73-97F5-4920690C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CE725FFA-56DE-4B5C-B925-C63E3AF5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C219332-0B33-4CDE-9253-FCFBDDAB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D1B1352-5AC1-4C42-A85D-5D2F06B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12572E6-7618-4655-93A5-F2861740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340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5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4" y="1216623"/>
            <a:ext cx="10363200" cy="1852339"/>
          </a:xfrm>
        </p:spPr>
        <p:txBody>
          <a:bodyPr>
            <a:noAutofit/>
          </a:bodyPr>
          <a:lstStyle>
            <a:lvl1pPr>
              <a:defRPr sz="3612" b="1" cap="all" spc="0" baseline="0">
                <a:ln w="10541" cmpd="sng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7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61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12"/>
            </a:lvl2pPr>
            <a:lvl3pPr>
              <a:defRPr sz="1012"/>
            </a:lvl3pPr>
            <a:lvl4pPr>
              <a:defRPr sz="1012"/>
            </a:lvl4pPr>
            <a:lvl5pPr>
              <a:defRPr sz="1012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451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Preciosa - Lustry\464_Šablona PPT 1110\02_PPT\_img\pcl_lighting_forwhite.png">
            <a:extLst>
              <a:ext uri="{FF2B5EF4-FFF2-40B4-BE49-F238E27FC236}">
                <a16:creationId xmlns:a16="http://schemas.microsoft.com/office/drawing/2014/main" xmlns="" id="{B8D22D54-A898-4130-B3D4-B524EB82F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185" y="6120336"/>
            <a:ext cx="2031095" cy="1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xmlns="" id="{CBE79D32-E0AA-413D-BA85-AEA950CAF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68" y="5876849"/>
            <a:ext cx="2051007" cy="4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4" y="1216625"/>
            <a:ext cx="10363200" cy="1852339"/>
          </a:xfrm>
        </p:spPr>
        <p:txBody>
          <a:bodyPr>
            <a:noAutofit/>
          </a:bodyPr>
          <a:lstStyle>
            <a:lvl1pPr>
              <a:defRPr sz="3612" b="1" cap="all" spc="0" baseline="0">
                <a:ln w="10541" cmpd="sng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81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61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12"/>
            </a:lvl2pPr>
            <a:lvl3pPr>
              <a:defRPr sz="1012"/>
            </a:lvl3pPr>
            <a:lvl4pPr>
              <a:defRPr sz="1012"/>
            </a:lvl4pPr>
            <a:lvl5pPr>
              <a:defRPr sz="1012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731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495"/>
              </a:spcBef>
              <a:spcAft>
                <a:spcPts val="495"/>
              </a:spcAft>
              <a:defRPr b="0"/>
            </a:lvl1pPr>
            <a:lvl2pPr>
              <a:spcBef>
                <a:spcPts val="495"/>
              </a:spcBef>
              <a:spcAft>
                <a:spcPts val="495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495"/>
              </a:spcBef>
              <a:spcAft>
                <a:spcPts val="495"/>
              </a:spcAft>
              <a:defRPr/>
            </a:lvl3pPr>
            <a:lvl4pPr>
              <a:spcBef>
                <a:spcPts val="495"/>
              </a:spcBef>
              <a:spcAft>
                <a:spcPts val="495"/>
              </a:spcAft>
              <a:defRPr/>
            </a:lvl4pPr>
            <a:lvl5pPr>
              <a:spcBef>
                <a:spcPts val="495"/>
              </a:spcBef>
              <a:spcAft>
                <a:spcPts val="495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xmlns="" id="{9376FAB1-D50F-495D-ABCC-D8FB8F8A0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6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CFE31D4D-1358-45AC-B5B0-72954016DA0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13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09603" y="1196977"/>
            <a:ext cx="10957984" cy="4929188"/>
          </a:xfrm>
        </p:spPr>
        <p:txBody>
          <a:bodyPr>
            <a:normAutofit/>
          </a:bodyPr>
          <a:lstStyle>
            <a:lvl1pPr marL="0" indent="0">
              <a:spcBef>
                <a:spcPts val="495"/>
              </a:spcBef>
              <a:spcAft>
                <a:spcPts val="495"/>
              </a:spcAft>
              <a:buFontTx/>
              <a:buNone/>
              <a:defRPr sz="1301" b="0"/>
            </a:lvl1pPr>
            <a:lvl2pPr>
              <a:spcBef>
                <a:spcPts val="495"/>
              </a:spcBef>
              <a:spcAft>
                <a:spcPts val="495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495"/>
              </a:spcBef>
              <a:spcAft>
                <a:spcPts val="495"/>
              </a:spcAft>
              <a:defRPr/>
            </a:lvl3pPr>
            <a:lvl4pPr>
              <a:spcBef>
                <a:spcPts val="495"/>
              </a:spcBef>
              <a:spcAft>
                <a:spcPts val="495"/>
              </a:spcAft>
              <a:defRPr/>
            </a:lvl4pPr>
            <a:lvl5pPr>
              <a:spcBef>
                <a:spcPts val="495"/>
              </a:spcBef>
              <a:spcAft>
                <a:spcPts val="495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38896C5-C7B0-4B25-BDFF-E57812BDD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75841CAF-9BC4-4806-A634-40CF2B63CEA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87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2" y="1196977"/>
            <a:ext cx="5384800" cy="4929188"/>
          </a:xfrm>
        </p:spPr>
        <p:txBody>
          <a:bodyPr/>
          <a:lstStyle>
            <a:lvl1pPr>
              <a:defRPr sz="1951" b="0"/>
            </a:lvl1pPr>
            <a:lvl2pPr>
              <a:defRPr sz="1661"/>
            </a:lvl2pPr>
            <a:lvl3pPr>
              <a:defRPr sz="1518"/>
            </a:lvl3pPr>
            <a:lvl4pPr>
              <a:defRPr sz="1301"/>
            </a:lvl4pPr>
            <a:lvl5pPr>
              <a:defRPr sz="1155"/>
            </a:lvl5pPr>
            <a:lvl6pPr>
              <a:defRPr sz="1518"/>
            </a:lvl6pPr>
            <a:lvl7pPr>
              <a:defRPr sz="1518"/>
            </a:lvl7pPr>
            <a:lvl8pPr>
              <a:defRPr sz="1518"/>
            </a:lvl8pPr>
            <a:lvl9pPr>
              <a:defRPr sz="151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196977"/>
            <a:ext cx="5384800" cy="4929188"/>
          </a:xfrm>
        </p:spPr>
        <p:txBody>
          <a:bodyPr/>
          <a:lstStyle>
            <a:lvl1pPr>
              <a:defRPr sz="1951" b="0"/>
            </a:lvl1pPr>
            <a:lvl2pPr>
              <a:defRPr sz="1661"/>
            </a:lvl2pPr>
            <a:lvl3pPr>
              <a:defRPr sz="1518"/>
            </a:lvl3pPr>
            <a:lvl4pPr>
              <a:defRPr sz="1301"/>
            </a:lvl4pPr>
            <a:lvl5pPr>
              <a:defRPr sz="1155"/>
            </a:lvl5pPr>
            <a:lvl6pPr>
              <a:defRPr sz="1518"/>
            </a:lvl6pPr>
            <a:lvl7pPr>
              <a:defRPr sz="1518"/>
            </a:lvl7pPr>
            <a:lvl8pPr>
              <a:defRPr sz="1518"/>
            </a:lvl8pPr>
            <a:lvl9pPr>
              <a:defRPr sz="151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xmlns="" id="{73A80C0F-5EC3-4F54-9F92-8BF7B597A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6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585B78F3-E23C-4E3E-8D21-DA8F713E0B4D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274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xmlns="" id="{8D155129-4BCB-47E1-8CB9-1E5877039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6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66EA137E-A601-42DB-8A1A-423A1054D2F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69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09B8E81A-C0A0-4B62-83D9-9D1E26C6D49C}"/>
              </a:ext>
            </a:extLst>
          </p:cNvPr>
          <p:cNvCxnSpPr/>
          <p:nvPr userDrawn="1"/>
        </p:nvCxnSpPr>
        <p:spPr>
          <a:xfrm>
            <a:off x="604625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6BC901AE-A5CC-4121-8700-DAB4D185B1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5" y="6494932"/>
            <a:ext cx="2180783" cy="1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ED13405E-3064-4764-B8B9-09D798EF3CA8}"/>
              </a:ext>
            </a:extLst>
          </p:cNvPr>
          <p:cNvCxnSpPr/>
          <p:nvPr userDrawn="1"/>
        </p:nvCxnSpPr>
        <p:spPr>
          <a:xfrm>
            <a:off x="622726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7605DD2D-A24E-4A76-80C1-54DED3DE9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6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77340B44-0FE7-45FC-8B7B-2C165765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7C4EECE9-3F04-4CA0-B97D-8395CABA9E7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96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19722B5D-39FA-4AA2-A2D1-744A8A7ABB46}"/>
              </a:ext>
            </a:extLst>
          </p:cNvPr>
          <p:cNvCxnSpPr/>
          <p:nvPr userDrawn="1"/>
        </p:nvCxnSpPr>
        <p:spPr>
          <a:xfrm>
            <a:off x="604625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C70B6B68-5F90-4A72-9A11-4C65E03E7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8" y="6494932"/>
            <a:ext cx="2668096" cy="1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The Central Bank of Kuwait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89AE2BBE-1148-441B-98A5-A927CD2CB69F}"/>
              </a:ext>
            </a:extLst>
          </p:cNvPr>
          <p:cNvCxnSpPr/>
          <p:nvPr userDrawn="1"/>
        </p:nvCxnSpPr>
        <p:spPr>
          <a:xfrm>
            <a:off x="622726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9E97FC70-049F-448F-803F-096D0B28F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5" y="348666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4FDE08C5-C358-4470-A3E1-09794EDB9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BE6623BF-4F2F-4DD1-800B-818B224D0252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0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0">
            <a:extLst>
              <a:ext uri="{FF2B5EF4-FFF2-40B4-BE49-F238E27FC236}">
                <a16:creationId xmlns:a16="http://schemas.microsoft.com/office/drawing/2014/main" xmlns="" id="{9B5F3317-2CEE-4599-8C5E-CF2F5AB305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5" y="6494930"/>
            <a:ext cx="2294608" cy="19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8" rIns="75316" bIns="37658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Ritz Carlton Nanjing</a:t>
            </a:r>
          </a:p>
        </p:txBody>
      </p:sp>
      <p:pic>
        <p:nvPicPr>
          <p:cNvPr id="5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0E80D8DB-8CF2-4BE8-9ABE-ADE8E91791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3" y="348664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FB6DF809-9212-43C2-B2BF-3AB374FE95EF}"/>
              </a:ext>
            </a:extLst>
          </p:cNvPr>
          <p:cNvCxnSpPr/>
          <p:nvPr userDrawn="1"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92CB4980-17EF-4C25-92D0-7C977D64624A}"/>
              </a:ext>
            </a:extLst>
          </p:cNvPr>
          <p:cNvCxnSpPr/>
          <p:nvPr userDrawn="1"/>
        </p:nvCxnSpPr>
        <p:spPr>
          <a:xfrm>
            <a:off x="622724" y="877421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495"/>
              </a:spcBef>
              <a:spcAft>
                <a:spcPts val="495"/>
              </a:spcAft>
              <a:buClr>
                <a:srgbClr val="009DE0"/>
              </a:buClr>
              <a:defRPr b="0">
                <a:solidFill>
                  <a:schemeClr val="bg1"/>
                </a:solidFill>
              </a:defRPr>
            </a:lvl1pPr>
            <a:lvl2pPr>
              <a:spcBef>
                <a:spcPts val="495"/>
              </a:spcBef>
              <a:spcAft>
                <a:spcPts val="495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495"/>
              </a:spcBef>
              <a:spcAft>
                <a:spcPts val="495"/>
              </a:spcAft>
              <a:defRPr/>
            </a:lvl3pPr>
            <a:lvl4pPr>
              <a:spcBef>
                <a:spcPts val="495"/>
              </a:spcBef>
              <a:spcAft>
                <a:spcPts val="495"/>
              </a:spcAft>
              <a:defRPr/>
            </a:lvl4pPr>
            <a:lvl5pPr>
              <a:spcBef>
                <a:spcPts val="495"/>
              </a:spcBef>
              <a:spcAft>
                <a:spcPts val="495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xmlns="" id="{3C8FBE25-5052-43F2-BB29-2127E6A3B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6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C0250C14-3046-4529-8532-69B7A744717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433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C3E2056-1223-4F5B-BD6F-F66B999E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7FF67FC-0B72-4B22-AA76-CB036C1F1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7FE680F8-56DA-4DFD-80E9-9A3DFA59C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6B4E14C-139A-4BB3-B2A8-3CC96057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6DC676E-1374-42A2-97EF-F391609F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3BFD577-FB17-417F-A6A6-3A0EE0E5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226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0">
            <a:extLst>
              <a:ext uri="{FF2B5EF4-FFF2-40B4-BE49-F238E27FC236}">
                <a16:creationId xmlns:a16="http://schemas.microsoft.com/office/drawing/2014/main" xmlns="" id="{19630647-5356-46D0-BC32-9BA914B4F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4355" y="4545589"/>
            <a:ext cx="4751892" cy="9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04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44"/>
              </a:spcAft>
            </a:pPr>
            <a:r>
              <a:rPr lang="cs-CZ" altLang="cs-CZ" sz="1012" dirty="0">
                <a:cs typeface="Calibri" panose="020F0502020204030204" pitchFamily="34" charset="0"/>
              </a:rPr>
              <a:t>PRECIOSA – LUSTRY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 dirty="0">
                <a:cs typeface="Calibri" panose="020F0502020204030204" pitchFamily="34" charset="0"/>
              </a:rPr>
              <a:t>Opletalova 3197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 dirty="0">
                <a:cs typeface="Calibri" panose="020F0502020204030204" pitchFamily="34" charset="0"/>
              </a:rPr>
              <a:t>466 67  Jablonec nad Nisou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 dirty="0">
                <a:cs typeface="Calibri" panose="020F0502020204030204" pitchFamily="34" charset="0"/>
              </a:rPr>
              <a:t>Czech Republic</a:t>
            </a:r>
          </a:p>
          <a:p>
            <a:pPr eaLnBrk="1" hangingPunct="1"/>
            <a:endParaRPr lang="cs-CZ" altLang="cs-CZ" sz="1012" dirty="0">
              <a:cs typeface="Calibri" panose="020F0502020204030204" pitchFamily="34" charset="0"/>
            </a:endParaRPr>
          </a:p>
        </p:txBody>
      </p:sp>
      <p:sp>
        <p:nvSpPr>
          <p:cNvPr id="6" name="Obdélník 11">
            <a:extLst>
              <a:ext uri="{FF2B5EF4-FFF2-40B4-BE49-F238E27FC236}">
                <a16:creationId xmlns:a16="http://schemas.microsoft.com/office/drawing/2014/main" xmlns="" id="{F851A41C-29F0-4578-951B-C286844A6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68701" y="4545589"/>
            <a:ext cx="3312748" cy="5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04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ea typeface="Verdana" pitchFamily="34" charset="0"/>
                <a:cs typeface="Verdana" pitchFamily="34" charset="0"/>
              </a:rPr>
              <a:t>P</a:t>
            </a:r>
            <a:r>
              <a:rPr lang="cs-CZ" altLang="cs-CZ" sz="1012">
                <a:ea typeface="Verdana" pitchFamily="34" charset="0"/>
                <a:cs typeface="Verdana" pitchFamily="34" charset="0"/>
              </a:rPr>
              <a:t>   + 420 488 115 555</a:t>
            </a:r>
          </a:p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ea typeface="Verdana" pitchFamily="34" charset="0"/>
                <a:cs typeface="Verdana" pitchFamily="34" charset="0"/>
              </a:rPr>
              <a:t>F</a:t>
            </a:r>
            <a:r>
              <a:rPr lang="cs-CZ" altLang="cs-CZ" sz="1012">
                <a:ea typeface="Verdana" pitchFamily="34" charset="0"/>
                <a:cs typeface="Verdana" pitchFamily="34" charset="0"/>
              </a:rPr>
              <a:t>   + 420 488 115 665</a:t>
            </a:r>
          </a:p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ea typeface="Verdana" pitchFamily="34" charset="0"/>
                <a:cs typeface="Verdana" pitchFamily="34" charset="0"/>
              </a:rPr>
              <a:t>E</a:t>
            </a:r>
            <a:r>
              <a:rPr lang="cs-CZ" altLang="cs-CZ" sz="1012">
                <a:ea typeface="Verdana" pitchFamily="34" charset="0"/>
                <a:cs typeface="Verdana" pitchFamily="34" charset="0"/>
              </a:rPr>
              <a:t>   info@preciosa.com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624" y="2276873"/>
            <a:ext cx="7643960" cy="63408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3934887" y="3634128"/>
            <a:ext cx="2929201" cy="4607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155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23"/>
          <p:cNvSpPr>
            <a:spLocks noGrp="1"/>
          </p:cNvSpPr>
          <p:nvPr>
            <p:ph type="body" sz="quarter" idx="14"/>
          </p:nvPr>
        </p:nvSpPr>
        <p:spPr>
          <a:xfrm>
            <a:off x="3934887" y="3944093"/>
            <a:ext cx="1251046" cy="572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012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557B73EE-5EB3-4CC0-B014-C55D1A1D5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  <a:cs typeface="Calibri" panose="020F0502020204030204" pitchFamily="34" charset="0"/>
              </a:defRPr>
            </a:lvl1pPr>
          </a:lstStyle>
          <a:p>
            <a:fld id="{4555201D-1F5D-4E6A-896F-AC9DE1DB2353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005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4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4" y="1216623"/>
            <a:ext cx="10363200" cy="1852339"/>
          </a:xfrm>
        </p:spPr>
        <p:txBody>
          <a:bodyPr>
            <a:noAutofit/>
          </a:bodyPr>
          <a:lstStyle>
            <a:lvl1pPr>
              <a:defRPr sz="3612" b="1" cap="all" spc="0" baseline="0">
                <a:ln w="10541" cmpd="sng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7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61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12"/>
            </a:lvl2pPr>
            <a:lvl3pPr>
              <a:defRPr sz="1012"/>
            </a:lvl3pPr>
            <a:lvl4pPr>
              <a:defRPr sz="1012"/>
            </a:lvl4pPr>
            <a:lvl5pPr>
              <a:defRPr sz="1012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876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Preciosa - Lustry\464_Šablona PPT 1110\02_PPT\_img\pcl_lighting_forwhite.png">
            <a:extLst>
              <a:ext uri="{FF2B5EF4-FFF2-40B4-BE49-F238E27FC236}">
                <a16:creationId xmlns:a16="http://schemas.microsoft.com/office/drawing/2014/main" xmlns="" id="{B8D22D54-A898-4130-B3D4-B524EB82F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185" y="6120336"/>
            <a:ext cx="2031095" cy="1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xmlns="" id="{CBE79D32-E0AA-413D-BA85-AEA950CAF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68" y="5876849"/>
            <a:ext cx="2051007" cy="4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4" y="1216625"/>
            <a:ext cx="10363200" cy="1852339"/>
          </a:xfrm>
        </p:spPr>
        <p:txBody>
          <a:bodyPr>
            <a:noAutofit/>
          </a:bodyPr>
          <a:lstStyle>
            <a:lvl1pPr>
              <a:defRPr sz="3612" b="1" cap="all" spc="0" baseline="0">
                <a:ln w="10541" cmpd="sng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81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61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012"/>
            </a:lvl2pPr>
            <a:lvl3pPr>
              <a:defRPr sz="1012"/>
            </a:lvl3pPr>
            <a:lvl4pPr>
              <a:defRPr sz="1012"/>
            </a:lvl4pPr>
            <a:lvl5pPr>
              <a:defRPr sz="1012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870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09603" y="1196977"/>
            <a:ext cx="10957984" cy="4929188"/>
          </a:xfrm>
        </p:spPr>
        <p:txBody>
          <a:bodyPr>
            <a:normAutofit/>
          </a:bodyPr>
          <a:lstStyle>
            <a:lvl1pPr marL="0" indent="0">
              <a:spcBef>
                <a:spcPts val="495"/>
              </a:spcBef>
              <a:spcAft>
                <a:spcPts val="495"/>
              </a:spcAft>
              <a:buFontTx/>
              <a:buNone/>
              <a:defRPr sz="1301" b="0"/>
            </a:lvl1pPr>
            <a:lvl2pPr>
              <a:spcBef>
                <a:spcPts val="495"/>
              </a:spcBef>
              <a:spcAft>
                <a:spcPts val="495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495"/>
              </a:spcBef>
              <a:spcAft>
                <a:spcPts val="495"/>
              </a:spcAft>
              <a:defRPr/>
            </a:lvl3pPr>
            <a:lvl4pPr>
              <a:spcBef>
                <a:spcPts val="495"/>
              </a:spcBef>
              <a:spcAft>
                <a:spcPts val="495"/>
              </a:spcAft>
              <a:defRPr/>
            </a:lvl4pPr>
            <a:lvl5pPr>
              <a:spcBef>
                <a:spcPts val="495"/>
              </a:spcBef>
              <a:spcAft>
                <a:spcPts val="495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38896C5-C7B0-4B25-BDFF-E57812BDD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</a:defRPr>
            </a:lvl1pPr>
          </a:lstStyle>
          <a:p>
            <a:fld id="{75841CAF-9BC4-4806-A634-40CF2B63CE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67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09B8E81A-C0A0-4B62-83D9-9D1E26C6D49C}"/>
              </a:ext>
            </a:extLst>
          </p:cNvPr>
          <p:cNvCxnSpPr/>
          <p:nvPr userDrawn="1"/>
        </p:nvCxnSpPr>
        <p:spPr>
          <a:xfrm>
            <a:off x="604625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6BC901AE-A5CC-4121-8700-DAB4D185B1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5" y="6494932"/>
            <a:ext cx="2180783" cy="1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ED13405E-3064-4764-B8B9-09D798EF3CA8}"/>
              </a:ext>
            </a:extLst>
          </p:cNvPr>
          <p:cNvCxnSpPr/>
          <p:nvPr userDrawn="1"/>
        </p:nvCxnSpPr>
        <p:spPr>
          <a:xfrm>
            <a:off x="622726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7605DD2D-A24E-4A76-80C1-54DED3DE9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6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77340B44-0FE7-45FC-8B7B-2C165765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</a:defRPr>
            </a:lvl1pPr>
          </a:lstStyle>
          <a:p>
            <a:fld id="{7C4EECE9-3F04-4CA0-B97D-8395CABA9E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5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s obrázkem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19722B5D-39FA-4AA2-A2D1-744A8A7ABB46}"/>
              </a:ext>
            </a:extLst>
          </p:cNvPr>
          <p:cNvCxnSpPr/>
          <p:nvPr userDrawn="1"/>
        </p:nvCxnSpPr>
        <p:spPr>
          <a:xfrm>
            <a:off x="604625" y="6417129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C70B6B68-5F90-4A72-9A11-4C65E03E7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8" y="6494932"/>
            <a:ext cx="2668096" cy="1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The Central Bank of Kuwait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89AE2BBE-1148-441B-98A5-A927CD2CB69F}"/>
              </a:ext>
            </a:extLst>
          </p:cNvPr>
          <p:cNvCxnSpPr/>
          <p:nvPr userDrawn="1"/>
        </p:nvCxnSpPr>
        <p:spPr>
          <a:xfrm>
            <a:off x="622726" y="877421"/>
            <a:ext cx="109646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9E97FC70-049F-448F-803F-096D0B28F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5" y="348666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4FDE08C5-C358-4470-A3E1-09794EDB9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</a:defRPr>
            </a:lvl1pPr>
          </a:lstStyle>
          <a:p>
            <a:fld id="{BE6623BF-4F2F-4DD1-800B-818B224D02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5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0">
            <a:extLst>
              <a:ext uri="{FF2B5EF4-FFF2-40B4-BE49-F238E27FC236}">
                <a16:creationId xmlns:a16="http://schemas.microsoft.com/office/drawing/2014/main" xmlns="" id="{19630647-5356-46D0-BC32-9BA914B4F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4355" y="4545589"/>
            <a:ext cx="4751892" cy="9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04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244"/>
              </a:spcAft>
            </a:pPr>
            <a:r>
              <a:rPr lang="cs-CZ" altLang="cs-CZ" sz="1012">
                <a:solidFill>
                  <a:prstClr val="black"/>
                </a:solidFill>
              </a:rPr>
              <a:t>PRECIOSA – LUSTRY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>
                <a:solidFill>
                  <a:prstClr val="black"/>
                </a:solidFill>
              </a:rPr>
              <a:t>Opletalova 3197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>
                <a:solidFill>
                  <a:prstClr val="black"/>
                </a:solidFill>
              </a:rPr>
              <a:t>466 67  Jablonec nad Nisou</a:t>
            </a:r>
          </a:p>
          <a:p>
            <a:pPr eaLnBrk="1" hangingPunct="1">
              <a:spcAft>
                <a:spcPts val="244"/>
              </a:spcAft>
            </a:pPr>
            <a:r>
              <a:rPr lang="cs-CZ" altLang="cs-CZ" sz="1012">
                <a:solidFill>
                  <a:prstClr val="black"/>
                </a:solidFill>
              </a:rPr>
              <a:t>Czech Republic</a:t>
            </a:r>
          </a:p>
          <a:p>
            <a:pPr eaLnBrk="1" hangingPunct="1"/>
            <a:endParaRPr lang="cs-CZ" altLang="cs-CZ" sz="1012">
              <a:solidFill>
                <a:prstClr val="black"/>
              </a:solidFill>
            </a:endParaRPr>
          </a:p>
        </p:txBody>
      </p:sp>
      <p:sp>
        <p:nvSpPr>
          <p:cNvPr id="6" name="Obdélník 11">
            <a:extLst>
              <a:ext uri="{FF2B5EF4-FFF2-40B4-BE49-F238E27FC236}">
                <a16:creationId xmlns:a16="http://schemas.microsoft.com/office/drawing/2014/main" xmlns="" id="{F851A41C-29F0-4578-951B-C286844A6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68701" y="4545589"/>
            <a:ext cx="3312748" cy="5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04" tIns="37653" rIns="75304" bIns="37653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</a:t>
            </a:r>
            <a:r>
              <a:rPr lang="cs-CZ" altLang="cs-CZ" sz="1012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+ 420 488 115 555</a:t>
            </a:r>
          </a:p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F</a:t>
            </a:r>
            <a:r>
              <a:rPr lang="cs-CZ" altLang="cs-CZ" sz="1012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+ 420 488 115 665</a:t>
            </a:r>
          </a:p>
          <a:p>
            <a:pPr eaLnBrk="1" hangingPunct="1">
              <a:spcAft>
                <a:spcPts val="244"/>
              </a:spcAft>
              <a:defRPr/>
            </a:pPr>
            <a:r>
              <a:rPr lang="cs-CZ" altLang="cs-CZ" sz="1012" b="1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</a:t>
            </a:r>
            <a:r>
              <a:rPr lang="cs-CZ" altLang="cs-CZ" sz="1012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   info@preciosa.com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624" y="2276873"/>
            <a:ext cx="7643960" cy="63408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3934887" y="3634128"/>
            <a:ext cx="2929201" cy="4607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155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23"/>
          <p:cNvSpPr>
            <a:spLocks noGrp="1"/>
          </p:cNvSpPr>
          <p:nvPr>
            <p:ph type="body" sz="quarter" idx="14"/>
          </p:nvPr>
        </p:nvSpPr>
        <p:spPr>
          <a:xfrm>
            <a:off x="3934887" y="3944093"/>
            <a:ext cx="1251046" cy="572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012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557B73EE-5EB3-4CC0-B014-C55D1A1D5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8053" y="6484848"/>
            <a:ext cx="2843894" cy="364511"/>
          </a:xfrm>
          <a:prstGeom prst="rect">
            <a:avLst/>
          </a:prstGeom>
        </p:spPr>
        <p:txBody>
          <a:bodyPr vert="horz" wrap="square" lIns="104253" tIns="52128" rIns="104253" bIns="52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94">
                <a:solidFill>
                  <a:srgbClr val="7F7F7F"/>
                </a:solidFill>
              </a:defRPr>
            </a:lvl1pPr>
          </a:lstStyle>
          <a:p>
            <a:fld id="{4555201D-1F5D-4E6A-896F-AC9DE1DB23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86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4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2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6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545853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D2C05E-1FDC-4A0C-A0D0-D742CE4C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F70BE09-A6FF-495B-AB9B-AED8B7228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C0D0006-FFC7-4138-8257-6F58A9A9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E48A6531-0EDC-4A76-8245-D82EA1918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84745953-1679-4A90-8857-AF70FAE9F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4C0B6211-ABF8-449B-AACB-A8E53FE8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7CB3EA95-1638-4753-B883-C98511C3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411CEF22-6431-46A2-966A-6171A861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28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Preciosa - Lustry\464_Šablona PPT 1110\02_PPT\_img\pcl_lighting_forwhite.png">
            <a:extLst>
              <a:ext uri="{FF2B5EF4-FFF2-40B4-BE49-F238E27FC236}">
                <a16:creationId xmlns:a16="http://schemas.microsoft.com/office/drawing/2014/main" xmlns="" id="{B8D22D54-A898-4130-B3D4-B524EB82F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181" y="6120333"/>
            <a:ext cx="2031095" cy="1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xmlns="" id="{CBE79D32-E0AA-413D-BA85-AEA950CAF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65" y="5876846"/>
            <a:ext cx="2051007" cy="4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623293" y="1216622"/>
            <a:ext cx="10363200" cy="1852339"/>
          </a:xfrm>
        </p:spPr>
        <p:txBody>
          <a:bodyPr>
            <a:noAutofit/>
          </a:bodyPr>
          <a:lstStyle>
            <a:lvl1pPr>
              <a:defRPr sz="4538" b="1" cap="all" spc="0" baseline="0">
                <a:ln w="10541" cmpd="sng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653076" y="3212841"/>
            <a:ext cx="8659285" cy="6842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87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71"/>
            </a:lvl2pPr>
            <a:lvl3pPr>
              <a:defRPr sz="1271"/>
            </a:lvl3pPr>
            <a:lvl4pPr>
              <a:defRPr sz="1271"/>
            </a:lvl4pPr>
            <a:lvl5pPr>
              <a:defRPr sz="1271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4244062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21"/>
              </a:spcBef>
              <a:spcAft>
                <a:spcPts val="621"/>
              </a:spcAft>
              <a:defRPr b="0"/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xmlns="" id="{9376FAB1-D50F-495D-ABCC-D8FB8F8A0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CFE31D4D-1358-45AC-B5B0-72954016DA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44454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09601" y="1196977"/>
            <a:ext cx="10957984" cy="4929188"/>
          </a:xfrm>
        </p:spPr>
        <p:txBody>
          <a:bodyPr>
            <a:normAutofit/>
          </a:bodyPr>
          <a:lstStyle>
            <a:lvl1pPr marL="0" indent="0">
              <a:spcBef>
                <a:spcPts val="621"/>
              </a:spcBef>
              <a:spcAft>
                <a:spcPts val="621"/>
              </a:spcAft>
              <a:buFontTx/>
              <a:buNone/>
              <a:defRPr sz="1634" b="0"/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538896C5-C7B0-4B25-BDFF-E57812BDD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75841CAF-9BC4-4806-A634-40CF2B63CE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411589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196977"/>
            <a:ext cx="5384800" cy="4929188"/>
          </a:xfrm>
        </p:spPr>
        <p:txBody>
          <a:bodyPr/>
          <a:lstStyle>
            <a:lvl1pPr>
              <a:defRPr sz="2451" b="0"/>
            </a:lvl1pPr>
            <a:lvl2pPr>
              <a:defRPr sz="2087"/>
            </a:lvl2pPr>
            <a:lvl3pPr>
              <a:defRPr sz="1906"/>
            </a:lvl3pPr>
            <a:lvl4pPr>
              <a:defRPr sz="1634"/>
            </a:lvl4pPr>
            <a:lvl5pPr>
              <a:defRPr sz="1452"/>
            </a:lvl5pPr>
            <a:lvl6pPr>
              <a:defRPr sz="1906"/>
            </a:lvl6pPr>
            <a:lvl7pPr>
              <a:defRPr sz="1906"/>
            </a:lvl7pPr>
            <a:lvl8pPr>
              <a:defRPr sz="1906"/>
            </a:lvl8pPr>
            <a:lvl9pPr>
              <a:defRPr sz="1906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196977"/>
            <a:ext cx="5384800" cy="4929188"/>
          </a:xfrm>
        </p:spPr>
        <p:txBody>
          <a:bodyPr/>
          <a:lstStyle>
            <a:lvl1pPr>
              <a:defRPr sz="2451" b="0"/>
            </a:lvl1pPr>
            <a:lvl2pPr>
              <a:defRPr sz="2087"/>
            </a:lvl2pPr>
            <a:lvl3pPr>
              <a:defRPr sz="1906"/>
            </a:lvl3pPr>
            <a:lvl4pPr>
              <a:defRPr sz="1634"/>
            </a:lvl4pPr>
            <a:lvl5pPr>
              <a:defRPr sz="1452"/>
            </a:lvl5pPr>
            <a:lvl6pPr>
              <a:defRPr sz="1906"/>
            </a:lvl6pPr>
            <a:lvl7pPr>
              <a:defRPr sz="1906"/>
            </a:lvl7pPr>
            <a:lvl8pPr>
              <a:defRPr sz="1906"/>
            </a:lvl8pPr>
            <a:lvl9pPr>
              <a:defRPr sz="1906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6">
            <a:extLst>
              <a:ext uri="{FF2B5EF4-FFF2-40B4-BE49-F238E27FC236}">
                <a16:creationId xmlns:a16="http://schemas.microsoft.com/office/drawing/2014/main" xmlns="" id="{73A80C0F-5EC3-4F54-9F92-8BF7B597A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585B78F3-E23C-4E3E-8D21-DA8F713E0B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27523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xmlns="" id="{8D155129-4BCB-47E1-8CB9-1E5877039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66EA137E-A601-42DB-8A1A-423A1054D2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033821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09B8E81A-C0A0-4B62-83D9-9D1E26C6D49C}"/>
              </a:ext>
            </a:extLst>
          </p:cNvPr>
          <p:cNvCxnSpPr/>
          <p:nvPr userDrawn="1"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6BC901AE-A5CC-4121-8700-DAB4D185B1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4" y="6494929"/>
            <a:ext cx="2751731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ED13405E-3064-4764-B8B9-09D798EF3CA8}"/>
              </a:ext>
            </a:extLst>
          </p:cNvPr>
          <p:cNvCxnSpPr/>
          <p:nvPr userDrawn="1"/>
        </p:nvCxnSpPr>
        <p:spPr>
          <a:xfrm>
            <a:off x="622724" y="877421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7605DD2D-A24E-4A76-80C1-54DED3DE9D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2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77340B44-0FE7-45FC-8B7B-2C165765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7C4EECE9-3F04-4CA0-B97D-8395CABA9E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733800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s obrázkem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19722B5D-39FA-4AA2-A2D1-744A8A7ABB46}"/>
              </a:ext>
            </a:extLst>
          </p:cNvPr>
          <p:cNvCxnSpPr/>
          <p:nvPr userDrawn="1"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>
            <a:extLst>
              <a:ext uri="{FF2B5EF4-FFF2-40B4-BE49-F238E27FC236}">
                <a16:creationId xmlns:a16="http://schemas.microsoft.com/office/drawing/2014/main" xmlns="" id="{C70B6B68-5F90-4A72-9A11-4C65E03E7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5" y="6494929"/>
            <a:ext cx="3367285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The Central Bank of Kuwait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89AE2BBE-1148-441B-98A5-A927CD2CB69F}"/>
              </a:ext>
            </a:extLst>
          </p:cNvPr>
          <p:cNvCxnSpPr/>
          <p:nvPr userDrawn="1"/>
        </p:nvCxnSpPr>
        <p:spPr>
          <a:xfrm>
            <a:off x="622724" y="877421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9E97FC70-049F-448F-803F-096D0B28F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2" y="348663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4FDE08C5-C358-4470-A3E1-09794EDB9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BE6623BF-4F2F-4DD1-800B-818B224D02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395113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0">
            <a:extLst>
              <a:ext uri="{FF2B5EF4-FFF2-40B4-BE49-F238E27FC236}">
                <a16:creationId xmlns:a16="http://schemas.microsoft.com/office/drawing/2014/main" xmlns="" id="{9B5F3317-2CEE-4599-8C5E-CF2F5AB305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2724" y="6494929"/>
            <a:ext cx="2897604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009DE0"/>
                </a:solidFill>
                <a:ea typeface="Verdana" pitchFamily="34" charset="0"/>
                <a:cs typeface="Verdana" pitchFamily="34" charset="0"/>
              </a:rPr>
              <a:t>Ritz Carlton Nanjing</a:t>
            </a:r>
          </a:p>
        </p:txBody>
      </p:sp>
      <p:pic>
        <p:nvPicPr>
          <p:cNvPr id="5" name="Picture 5" descr="S:\Preciosa - Lustry\464_Profil pro pana Zástěru - PPT a INDD\02_PPT\_img\preciosa_logo_grey_2-2.png">
            <a:extLst>
              <a:ext uri="{FF2B5EF4-FFF2-40B4-BE49-F238E27FC236}">
                <a16:creationId xmlns:a16="http://schemas.microsoft.com/office/drawing/2014/main" xmlns="" id="{0E80D8DB-8CF2-4BE8-9ABE-ADE8E91791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2332" y="348663"/>
            <a:ext cx="720477" cy="4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xmlns="" id="{FB6DF809-9212-43C2-B2BF-3AB374FE95EF}"/>
              </a:ext>
            </a:extLst>
          </p:cNvPr>
          <p:cNvCxnSpPr/>
          <p:nvPr userDrawn="1"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xmlns="" id="{92CB4980-17EF-4C25-92D0-7C977D64624A}"/>
              </a:ext>
            </a:extLst>
          </p:cNvPr>
          <p:cNvCxnSpPr/>
          <p:nvPr userDrawn="1"/>
        </p:nvCxnSpPr>
        <p:spPr>
          <a:xfrm>
            <a:off x="622724" y="877421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DE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21"/>
              </a:spcBef>
              <a:spcAft>
                <a:spcPts val="621"/>
              </a:spcAft>
              <a:buClr>
                <a:srgbClr val="009DE0"/>
              </a:buClr>
              <a:defRPr b="0">
                <a:solidFill>
                  <a:schemeClr val="bg1"/>
                </a:solidFill>
              </a:defRPr>
            </a:lvl1pPr>
            <a:lvl2pPr>
              <a:spcBef>
                <a:spcPts val="621"/>
              </a:spcBef>
              <a:spcAft>
                <a:spcPts val="621"/>
              </a:spcAft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621"/>
              </a:spcBef>
              <a:spcAft>
                <a:spcPts val="621"/>
              </a:spcAft>
              <a:defRPr/>
            </a:lvl3pPr>
            <a:lvl4pPr>
              <a:spcBef>
                <a:spcPts val="621"/>
              </a:spcBef>
              <a:spcAft>
                <a:spcPts val="621"/>
              </a:spcAft>
              <a:defRPr/>
            </a:lvl4pPr>
            <a:lvl5pPr>
              <a:spcBef>
                <a:spcPts val="621"/>
              </a:spcBef>
              <a:spcAft>
                <a:spcPts val="621"/>
              </a:spcAft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xmlns="" id="{3C8FBE25-5052-43F2-BB29-2127E6A3B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C0250C14-3046-4529-8532-69B7A74471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841305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0">
            <a:extLst>
              <a:ext uri="{FF2B5EF4-FFF2-40B4-BE49-F238E27FC236}">
                <a16:creationId xmlns:a16="http://schemas.microsoft.com/office/drawing/2014/main" xmlns="" id="{19630647-5356-46D0-BC32-9BA914B4F7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84350" y="4545586"/>
            <a:ext cx="4751892" cy="12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31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307"/>
              </a:spcAft>
            </a:pPr>
            <a:r>
              <a:rPr lang="cs-CZ" altLang="cs-CZ" sz="1271"/>
              <a:t>PRECIOSA – LUSTRY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/>
              <a:t>Opletalova 3197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/>
              <a:t>466 67  Jablonec nad Nisou</a:t>
            </a:r>
          </a:p>
          <a:p>
            <a:pPr eaLnBrk="1" hangingPunct="1">
              <a:spcAft>
                <a:spcPts val="307"/>
              </a:spcAft>
            </a:pPr>
            <a:r>
              <a:rPr lang="cs-CZ" altLang="cs-CZ" sz="1271"/>
              <a:t>Czech Republic</a:t>
            </a:r>
          </a:p>
          <a:p>
            <a:pPr eaLnBrk="1" hangingPunct="1"/>
            <a:endParaRPr lang="cs-CZ" altLang="cs-CZ" sz="1271"/>
          </a:p>
        </p:txBody>
      </p:sp>
      <p:sp>
        <p:nvSpPr>
          <p:cNvPr id="6" name="Obdélník 11">
            <a:extLst>
              <a:ext uri="{FF2B5EF4-FFF2-40B4-BE49-F238E27FC236}">
                <a16:creationId xmlns:a16="http://schemas.microsoft.com/office/drawing/2014/main" xmlns="" id="{F851A41C-29F0-4578-951B-C286844A6D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68699" y="4545587"/>
            <a:ext cx="3312748" cy="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31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P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+ 420 488 115 555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F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+ 420 488 115 665</a:t>
            </a:r>
          </a:p>
          <a:p>
            <a:pPr eaLnBrk="1" hangingPunct="1">
              <a:spcAft>
                <a:spcPts val="307"/>
              </a:spcAft>
              <a:defRPr/>
            </a:pPr>
            <a:r>
              <a:rPr lang="cs-CZ" altLang="cs-CZ" sz="1271" b="1">
                <a:ea typeface="Verdana" pitchFamily="34" charset="0"/>
                <a:cs typeface="Verdana" pitchFamily="34" charset="0"/>
              </a:rPr>
              <a:t>E</a:t>
            </a:r>
            <a:r>
              <a:rPr lang="cs-CZ" altLang="cs-CZ" sz="1271">
                <a:ea typeface="Verdana" pitchFamily="34" charset="0"/>
                <a:cs typeface="Verdana" pitchFamily="34" charset="0"/>
              </a:rPr>
              <a:t>   info@preciosa.com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624" y="2276873"/>
            <a:ext cx="7643960" cy="63408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3"/>
          <p:cNvSpPr>
            <a:spLocks noGrp="1"/>
          </p:cNvSpPr>
          <p:nvPr>
            <p:ph type="body" sz="quarter" idx="13"/>
          </p:nvPr>
        </p:nvSpPr>
        <p:spPr>
          <a:xfrm>
            <a:off x="3934886" y="3634127"/>
            <a:ext cx="2929201" cy="552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452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23"/>
          <p:cNvSpPr>
            <a:spLocks noGrp="1"/>
          </p:cNvSpPr>
          <p:nvPr>
            <p:ph type="body" sz="quarter" idx="14"/>
          </p:nvPr>
        </p:nvSpPr>
        <p:spPr>
          <a:xfrm>
            <a:off x="3934885" y="3944090"/>
            <a:ext cx="1251046" cy="10831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271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xmlns="" id="{557B73EE-5EB3-4CC0-B014-C55D1A1D5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38053" y="6484845"/>
            <a:ext cx="2843894" cy="364511"/>
          </a:xfrm>
          <a:prstGeom prst="rect">
            <a:avLst/>
          </a:prstGeom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98">
                <a:solidFill>
                  <a:srgbClr val="7F7F7F"/>
                </a:solidFill>
              </a:defRPr>
            </a:lvl1pPr>
          </a:lstStyle>
          <a:p>
            <a:fld id="{4555201D-1F5D-4E6A-896F-AC9DE1DB23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816528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0078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6B29AF0-A091-409F-AB6E-91BB28A5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ED924D3A-E5F3-4C80-8942-316C5B2F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14490F-BDCE-4AC3-9A49-71C8EE29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218D265-B106-4959-951F-3626725D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0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43884E4-72D7-4314-8457-9593D1CF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981BCB5F-39FA-49DA-8D81-4DA2B4D8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AD5EFC02-1691-439A-886D-509F4DF6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30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8078CE-36DF-477C-BA8C-62714BA8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8CB8AF2-DE3F-499E-A509-7B4A07B16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B351E602-7155-49DE-AE19-C3DC736EB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5F03F14-991A-426D-AE10-A9EF6E0DA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C0C1E3E-8D6E-477C-9116-DB7C65DE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C38190FE-5676-4997-8DEE-83AFFA67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17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83B32A-9F1A-41F2-B03D-13A50431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24D208E-E258-429C-8476-11BF77C2A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C476A13D-048A-41E2-BFED-D8C25D622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99E3C10-09F4-43ED-A7B1-E82C6AF9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F62B556-C9F1-478A-9AFA-0B3F6829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688FC50-3948-4196-A0C7-00EDAB58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5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33432143-4EB1-40DA-9D8B-39D0724C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9811C8E-1897-4E1D-8380-0A204D9D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D1C2AEB-15AC-44CD-9143-C1A47CBD9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7AF44-DA63-4EE7-96A2-E034D2835C17}" type="datetimeFigureOut">
              <a:rPr lang="cs-CZ" smtClean="0"/>
              <a:t>27.06.2022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8B5CFB7-A586-4387-91D2-9BB4D4CF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21B5F4E-6EB6-4D3B-B607-36C3AA60D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5F2D-D577-41D4-A17A-693D173E1B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7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18CA44EE-5624-491C-AABF-BB06B45C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2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xmlns="" id="{6400DE31-FF5D-4A59-8890-E8D519F59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0054" y="328493"/>
            <a:ext cx="10957412" cy="5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xmlns="" id="{7F2C49CF-6A9B-462F-95AB-5EA29106BF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0054" y="1197269"/>
            <a:ext cx="10957412" cy="50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9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D71AF6E2-65CF-4186-9EBE-90330E2E41A6}"/>
              </a:ext>
            </a:extLst>
          </p:cNvPr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>
            <a:fillRect/>
          </a:stretch>
        </p:blipFill>
        <p:spPr bwMode="auto">
          <a:xfrm>
            <a:off x="622724" y="873099"/>
            <a:ext cx="10224263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7FF83F35-6AA2-48F3-95B5-28FB732E2A85}"/>
              </a:ext>
            </a:extLst>
          </p:cNvPr>
          <p:cNvCxnSpPr/>
          <p:nvPr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ovéPole 13">
            <a:extLst>
              <a:ext uri="{FF2B5EF4-FFF2-40B4-BE49-F238E27FC236}">
                <a16:creationId xmlns:a16="http://schemas.microsoft.com/office/drawing/2014/main" xmlns="" id="{EBB498C8-9A60-491C-8C0A-C4283627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4" y="6494929"/>
            <a:ext cx="2751731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pic>
        <p:nvPicPr>
          <p:cNvPr id="1032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1AA5F455-F083-4C7B-B16D-B25D43DDAFD0}"/>
              </a:ext>
            </a:extLst>
          </p:cNvPr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>
            <a:fillRect/>
          </a:stretch>
        </p:blipFill>
        <p:spPr bwMode="auto">
          <a:xfrm>
            <a:off x="10872332" y="873099"/>
            <a:ext cx="720477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8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45175" rtl="0" eaLnBrk="0" fontAlgn="base" hangingPunct="0">
        <a:spcBef>
          <a:spcPct val="0"/>
        </a:spcBef>
        <a:spcAft>
          <a:spcPct val="0"/>
        </a:spcAft>
        <a:defRPr sz="3086" kern="1200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14955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829909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244864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659819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462502" indent="-462502" algn="l" defTabSz="945175" rtl="0" eaLnBrk="0" fontAlgn="base" hangingPunct="0">
        <a:spcBef>
          <a:spcPts val="624"/>
        </a:spcBef>
        <a:spcAft>
          <a:spcPts val="624"/>
        </a:spcAft>
        <a:buClr>
          <a:srgbClr val="213D84"/>
        </a:buClr>
        <a:buSzPct val="80000"/>
        <a:buFont typeface="Webdings" panose="05030102010509060703" pitchFamily="18" charset="2"/>
        <a:buChar char=""/>
        <a:defRPr sz="245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926444" indent="-462502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Webdings" panose="05030102010509060703" pitchFamily="18" charset="2"/>
        <a:buChar char=""/>
        <a:defRPr sz="2087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301056" indent="-354440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906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75668" indent="-373172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40194" indent="-364527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452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602450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6pPr>
      <a:lvl7pPr marL="3075624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7pPr>
      <a:lvl8pPr marL="3548797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8pPr>
      <a:lvl9pPr marL="4021969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1pPr>
      <a:lvl2pPr marL="473173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2pPr>
      <a:lvl3pPr marL="946345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3pPr>
      <a:lvl4pPr marL="1419518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4pPr>
      <a:lvl5pPr marL="1892692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5pPr>
      <a:lvl6pPr marL="2365865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6pPr>
      <a:lvl7pPr marL="2839037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7pPr>
      <a:lvl8pPr marL="3312210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8pPr>
      <a:lvl9pPr marL="3785383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18CA44EE-5624-491C-AABF-BB06B45C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3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xmlns="" id="{6400DE31-FF5D-4A59-8890-E8D519F59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0055" y="328494"/>
            <a:ext cx="10957412" cy="5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xmlns="" id="{7F2C49CF-6A9B-462F-95AB-5EA29106BF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0055" y="1197269"/>
            <a:ext cx="10957412" cy="50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9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D71AF6E2-65CF-4186-9EBE-90330E2E41A6}"/>
              </a:ext>
            </a:extLst>
          </p:cNvPr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>
            <a:fillRect/>
          </a:stretch>
        </p:blipFill>
        <p:spPr bwMode="auto">
          <a:xfrm>
            <a:off x="622724" y="873100"/>
            <a:ext cx="10224263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7FF83F35-6AA2-48F3-95B5-28FB732E2A85}"/>
              </a:ext>
            </a:extLst>
          </p:cNvPr>
          <p:cNvCxnSpPr/>
          <p:nvPr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ovéPole 13">
            <a:extLst>
              <a:ext uri="{FF2B5EF4-FFF2-40B4-BE49-F238E27FC236}">
                <a16:creationId xmlns:a16="http://schemas.microsoft.com/office/drawing/2014/main" xmlns="" id="{EBB498C8-9A60-491C-8C0A-C4283627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5" y="6494930"/>
            <a:ext cx="2180795" cy="19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37658" rIns="75316" bIns="37658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794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794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pic>
        <p:nvPicPr>
          <p:cNvPr id="1032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1AA5F455-F083-4C7B-B16D-B25D43DDAFD0}"/>
              </a:ext>
            </a:extLst>
          </p:cNvPr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>
            <a:fillRect/>
          </a:stretch>
        </p:blipFill>
        <p:spPr bwMode="auto">
          <a:xfrm>
            <a:off x="10872333" y="873100"/>
            <a:ext cx="720477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0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752326" rtl="0" eaLnBrk="0" fontAlgn="base" hangingPunct="0">
        <a:spcBef>
          <a:spcPct val="0"/>
        </a:spcBef>
        <a:spcAft>
          <a:spcPct val="0"/>
        </a:spcAft>
        <a:defRPr sz="2456" kern="1200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752326" rtl="0" eaLnBrk="0" fontAlgn="base" hangingPunct="0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752326" rtl="0" eaLnBrk="0" fontAlgn="base" hangingPunct="0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752326" rtl="0" eaLnBrk="0" fontAlgn="base" hangingPunct="0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752326" rtl="0" eaLnBrk="0" fontAlgn="base" hangingPunct="0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30290" algn="l" defTabSz="752326" rtl="0" fontAlgn="base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660579" algn="l" defTabSz="752326" rtl="0" fontAlgn="base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990869" algn="l" defTabSz="752326" rtl="0" fontAlgn="base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321158" algn="l" defTabSz="752326" rtl="0" fontAlgn="base">
        <a:spcBef>
          <a:spcPct val="0"/>
        </a:spcBef>
        <a:spcAft>
          <a:spcPct val="0"/>
        </a:spcAft>
        <a:defRPr sz="245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68135" indent="-368135" algn="l" defTabSz="752326" rtl="0" eaLnBrk="0" fontAlgn="base" hangingPunct="0">
        <a:spcBef>
          <a:spcPts val="496"/>
        </a:spcBef>
        <a:spcAft>
          <a:spcPts val="496"/>
        </a:spcAft>
        <a:buClr>
          <a:srgbClr val="213D84"/>
        </a:buClr>
        <a:buSzPct val="80000"/>
        <a:buFont typeface="Webdings" panose="05030102010509060703" pitchFamily="18" charset="2"/>
        <a:buChar char=""/>
        <a:defRPr sz="195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37417" indent="-368135" algn="l" defTabSz="752326" rtl="0" eaLnBrk="0" fontAlgn="base" hangingPunct="0">
        <a:spcBef>
          <a:spcPts val="496"/>
        </a:spcBef>
        <a:spcAft>
          <a:spcPts val="496"/>
        </a:spcAft>
        <a:buClr>
          <a:srgbClr val="7F7F7F"/>
        </a:buClr>
        <a:buSzPct val="80000"/>
        <a:buFont typeface="Webdings" panose="05030102010509060703" pitchFamily="18" charset="2"/>
        <a:buChar char=""/>
        <a:defRPr sz="166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035595" indent="-282122" algn="l" defTabSz="752326" rtl="0" eaLnBrk="0" fontAlgn="base" hangingPunct="0">
        <a:spcBef>
          <a:spcPts val="496"/>
        </a:spcBef>
        <a:spcAft>
          <a:spcPts val="496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518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333774" indent="-297032" algn="l" defTabSz="752326" rtl="0" eaLnBrk="0" fontAlgn="base" hangingPunct="0">
        <a:spcBef>
          <a:spcPts val="496"/>
        </a:spcBef>
        <a:spcAft>
          <a:spcPts val="496"/>
        </a:spcAft>
        <a:buClr>
          <a:srgbClr val="7F7F7F"/>
        </a:buClr>
        <a:buSzPct val="80000"/>
        <a:buFont typeface="Symbol" panose="05050102010706020507" pitchFamily="18" charset="2"/>
        <a:buChar char=""/>
        <a:defRPr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23923" indent="-290151" algn="l" defTabSz="752326" rtl="0" eaLnBrk="0" fontAlgn="base" hangingPunct="0">
        <a:spcBef>
          <a:spcPts val="496"/>
        </a:spcBef>
        <a:spcAft>
          <a:spcPts val="496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155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071460" indent="-188315" algn="l" defTabSz="753258" rtl="0" eaLnBrk="1" latinLnBrk="0" hangingPunct="1">
        <a:spcBef>
          <a:spcPct val="20000"/>
        </a:spcBef>
        <a:buFont typeface="Arial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9" indent="-188315" algn="l" defTabSz="753258" rtl="0" eaLnBrk="1" latinLnBrk="0" hangingPunct="1">
        <a:spcBef>
          <a:spcPct val="20000"/>
        </a:spcBef>
        <a:buFont typeface="Arial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824719" indent="-188315" algn="l" defTabSz="753258" rtl="0" eaLnBrk="1" latinLnBrk="0" hangingPunct="1">
        <a:spcBef>
          <a:spcPct val="20000"/>
        </a:spcBef>
        <a:buFont typeface="Arial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201348" indent="-188315" algn="l" defTabSz="753258" rtl="0" eaLnBrk="1" latinLnBrk="0" hangingPunct="1">
        <a:spcBef>
          <a:spcPct val="20000"/>
        </a:spcBef>
        <a:buFont typeface="Arial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1pPr>
      <a:lvl2pPr marL="376629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2pPr>
      <a:lvl3pPr marL="753258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3pPr>
      <a:lvl4pPr marL="1129887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4pPr>
      <a:lvl5pPr marL="1506517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5pPr>
      <a:lvl6pPr marL="1883147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6pPr>
      <a:lvl7pPr marL="2259774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7pPr>
      <a:lvl8pPr marL="2636404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8pPr>
      <a:lvl9pPr marL="3013033" algn="l" defTabSz="753258" rtl="0" eaLnBrk="1" latinLnBrk="0" hangingPunct="1">
        <a:defRPr sz="15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S:\Preciosa - Lustry\464_Profil pro pana Zástěru - PPT a INDD\02_PPT\_img\preciosa_logo_1-5.png">
            <a:extLst>
              <a:ext uri="{FF2B5EF4-FFF2-40B4-BE49-F238E27FC236}">
                <a16:creationId xmlns:a16="http://schemas.microsoft.com/office/drawing/2014/main" xmlns="" id="{18CA44EE-5624-491C-AABF-BB06B45C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142" y="350104"/>
            <a:ext cx="718667" cy="4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xmlns="" id="{6400DE31-FF5D-4A59-8890-E8D519F59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0054" y="328493"/>
            <a:ext cx="10957412" cy="5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xmlns="" id="{7F2C49CF-6A9B-462F-95AB-5EA29106BF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0054" y="1197269"/>
            <a:ext cx="10957412" cy="50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69" tIns="52135" rIns="104269" bIns="52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9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D71AF6E2-65CF-4186-9EBE-90330E2E41A6}"/>
              </a:ext>
            </a:extLst>
          </p:cNvPr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>
            <a:fillRect/>
          </a:stretch>
        </p:blipFill>
        <p:spPr bwMode="auto">
          <a:xfrm>
            <a:off x="622724" y="873099"/>
            <a:ext cx="10224263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xmlns="" id="{7FF83F35-6AA2-48F3-95B5-28FB732E2A85}"/>
              </a:ext>
            </a:extLst>
          </p:cNvPr>
          <p:cNvCxnSpPr/>
          <p:nvPr/>
        </p:nvCxnSpPr>
        <p:spPr>
          <a:xfrm>
            <a:off x="604622" y="6417129"/>
            <a:ext cx="109646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ovéPole 13">
            <a:extLst>
              <a:ext uri="{FF2B5EF4-FFF2-40B4-BE49-F238E27FC236}">
                <a16:creationId xmlns:a16="http://schemas.microsoft.com/office/drawing/2014/main" xmlns="" id="{EBB498C8-9A60-491C-8C0A-C4283627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4" y="6494929"/>
            <a:ext cx="2751731" cy="24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7316" rIns="94631" bIns="47316">
            <a:spAutoFit/>
          </a:bodyPr>
          <a:lstStyle>
            <a:lvl1pPr>
              <a:defRPr sz="2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1041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998">
                <a:solidFill>
                  <a:srgbClr val="7F7F7F"/>
                </a:solidFill>
                <a:ea typeface="Verdana" pitchFamily="34" charset="0"/>
                <a:cs typeface="Verdana" pitchFamily="34" charset="0"/>
              </a:rPr>
              <a:t>PRECIOSA LIGHTING | </a:t>
            </a:r>
            <a:r>
              <a:rPr lang="cs-CZ" altLang="cs-CZ" sz="998">
                <a:solidFill>
                  <a:srgbClr val="213D84"/>
                </a:solidFill>
                <a:ea typeface="Verdana" pitchFamily="34" charset="0"/>
                <a:cs typeface="Verdana" pitchFamily="34" charset="0"/>
              </a:rPr>
              <a:t>Název prezentace</a:t>
            </a:r>
          </a:p>
        </p:txBody>
      </p:sp>
      <p:pic>
        <p:nvPicPr>
          <p:cNvPr id="1032" name="Picture 2" descr="M:\CD_AnFas_509\Preciosa - Lustry\144_Redesign - Vizitky 1101\03_realizace\02_nabidka_XLS\_img\linka.png">
            <a:extLst>
              <a:ext uri="{FF2B5EF4-FFF2-40B4-BE49-F238E27FC236}">
                <a16:creationId xmlns:a16="http://schemas.microsoft.com/office/drawing/2014/main" xmlns="" id="{1AA5F455-F083-4C7B-B16D-B25D43DDAFD0}"/>
              </a:ext>
            </a:extLst>
          </p:cNvPr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/>
          <a:stretch>
            <a:fillRect/>
          </a:stretch>
        </p:blipFill>
        <p:spPr bwMode="auto">
          <a:xfrm>
            <a:off x="10872332" y="873099"/>
            <a:ext cx="720477" cy="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1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fade/>
  </p:transition>
  <p:hf hdr="0" ftr="0" dt="0"/>
  <p:txStyles>
    <p:titleStyle>
      <a:lvl1pPr algn="l" defTabSz="945175" rtl="0" eaLnBrk="0" fontAlgn="base" hangingPunct="0">
        <a:spcBef>
          <a:spcPct val="0"/>
        </a:spcBef>
        <a:spcAft>
          <a:spcPct val="0"/>
        </a:spcAft>
        <a:defRPr sz="3086" kern="1200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945175" rtl="0" eaLnBrk="0" fontAlgn="base" hangingPunct="0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14955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829909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244864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659819" algn="l" defTabSz="945175" rtl="0" fontAlgn="base">
        <a:spcBef>
          <a:spcPct val="0"/>
        </a:spcBef>
        <a:spcAft>
          <a:spcPct val="0"/>
        </a:spcAft>
        <a:defRPr sz="3086">
          <a:solidFill>
            <a:srgbClr val="213D84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462502" indent="-462502" algn="l" defTabSz="945175" rtl="0" eaLnBrk="0" fontAlgn="base" hangingPunct="0">
        <a:spcBef>
          <a:spcPts val="624"/>
        </a:spcBef>
        <a:spcAft>
          <a:spcPts val="624"/>
        </a:spcAft>
        <a:buClr>
          <a:srgbClr val="213D84"/>
        </a:buClr>
        <a:buSzPct val="80000"/>
        <a:buFont typeface="Webdings" panose="05030102010509060703" pitchFamily="18" charset="2"/>
        <a:buChar char=""/>
        <a:defRPr sz="245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926444" indent="-462502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Webdings" panose="05030102010509060703" pitchFamily="18" charset="2"/>
        <a:buChar char=""/>
        <a:defRPr sz="2087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301056" indent="-354440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906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75668" indent="-373172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40194" indent="-364527" algn="l" defTabSz="945175" rtl="0" eaLnBrk="0" fontAlgn="base" hangingPunct="0">
        <a:spcBef>
          <a:spcPts val="624"/>
        </a:spcBef>
        <a:spcAft>
          <a:spcPts val="624"/>
        </a:spcAft>
        <a:buClr>
          <a:srgbClr val="7F7F7F"/>
        </a:buClr>
        <a:buSzPct val="80000"/>
        <a:buFont typeface="Symbol" panose="05050102010706020507" pitchFamily="18" charset="2"/>
        <a:buChar char=""/>
        <a:defRPr sz="1452" kern="1200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602450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6pPr>
      <a:lvl7pPr marL="3075624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7pPr>
      <a:lvl8pPr marL="3548797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8pPr>
      <a:lvl9pPr marL="4021969" indent="-236587" algn="l" defTabSz="946345" rtl="0" eaLnBrk="1" latinLnBrk="0" hangingPunct="1">
        <a:spcBef>
          <a:spcPct val="20000"/>
        </a:spcBef>
        <a:buFont typeface="Arial" pitchFamily="34" charset="0"/>
        <a:buChar char="•"/>
        <a:defRPr sz="20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1pPr>
      <a:lvl2pPr marL="473173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2pPr>
      <a:lvl3pPr marL="946345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3pPr>
      <a:lvl4pPr marL="1419518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4pPr>
      <a:lvl5pPr marL="1892692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5pPr>
      <a:lvl6pPr marL="2365865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6pPr>
      <a:lvl7pPr marL="2839037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7pPr>
      <a:lvl8pPr marL="3312210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8pPr>
      <a:lvl9pPr marL="3785383" algn="l" defTabSz="946345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.pastva@arr-nisa.cz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xmlns="" id="{D462C396-DB6B-481A-B586-0C67A6B0AEEE}"/>
              </a:ext>
            </a:extLst>
          </p:cNvPr>
          <p:cNvSpPr txBox="1">
            <a:spLocks/>
          </p:cNvSpPr>
          <p:nvPr/>
        </p:nvSpPr>
        <p:spPr bwMode="auto">
          <a:xfrm>
            <a:off x="867856" y="3168222"/>
            <a:ext cx="8429865" cy="7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1" tIns="47316" rIns="94631" bIns="47316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1041400" rtl="0" eaLnBrk="0" fontAlgn="base" hangingPunct="0">
              <a:spcBef>
                <a:spcPts val="688"/>
              </a:spcBef>
              <a:spcAft>
                <a:spcPts val="688"/>
              </a:spcAft>
              <a:buClr>
                <a:srgbClr val="213D84"/>
              </a:buClr>
              <a:buSzPct val="80000"/>
              <a:buFontTx/>
              <a:buNone/>
              <a:defRPr sz="23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020763" indent="-509588" algn="l" defTabSz="1041400" rtl="0" eaLnBrk="0" fontAlgn="base" hangingPunct="0">
              <a:spcBef>
                <a:spcPts val="688"/>
              </a:spcBef>
              <a:spcAft>
                <a:spcPts val="688"/>
              </a:spcAft>
              <a:buClr>
                <a:srgbClr val="7F7F7F"/>
              </a:buClr>
              <a:buSzPct val="80000"/>
              <a:buFont typeface="Webdings" panose="05030102010509060703" pitchFamily="18" charset="2"/>
              <a:buChar char="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433513" indent="-390525" algn="l" defTabSz="1041400" rtl="0" eaLnBrk="0" fontAlgn="base" hangingPunct="0">
              <a:spcBef>
                <a:spcPts val="688"/>
              </a:spcBef>
              <a:spcAft>
                <a:spcPts val="688"/>
              </a:spcAft>
              <a:buClr>
                <a:srgbClr val="7F7F7F"/>
              </a:buClr>
              <a:buSzPct val="80000"/>
              <a:buFont typeface="Symbol" panose="05050102010706020507" pitchFamily="18" charset="2"/>
              <a:buChar char=""/>
              <a:defRPr sz="1400" kern="120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846263" indent="-411163" algn="l" defTabSz="1041400" rtl="0" eaLnBrk="0" fontAlgn="base" hangingPunct="0">
              <a:spcBef>
                <a:spcPts val="688"/>
              </a:spcBef>
              <a:spcAft>
                <a:spcPts val="688"/>
              </a:spcAft>
              <a:buClr>
                <a:srgbClr val="7F7F7F"/>
              </a:buClr>
              <a:buSzPct val="80000"/>
              <a:buFont typeface="Symbol" panose="05050102010706020507" pitchFamily="18" charset="2"/>
              <a:buChar char=""/>
              <a:defRPr sz="1400" kern="120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247900" indent="-401638" algn="l" defTabSz="1041400" rtl="0" eaLnBrk="0" fontAlgn="base" hangingPunct="0">
              <a:spcBef>
                <a:spcPts val="688"/>
              </a:spcBef>
              <a:spcAft>
                <a:spcPts val="688"/>
              </a:spcAft>
              <a:buClr>
                <a:srgbClr val="7F7F7F"/>
              </a:buClr>
              <a:buSzPct val="80000"/>
              <a:buFont typeface="Symbol" panose="05050102010706020507" pitchFamily="18" charset="2"/>
              <a:buChar char=""/>
              <a:defRPr sz="1400" kern="120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867398" indent="-260673" algn="l" defTabSz="1042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8744" indent="-260673" algn="l" defTabSz="1042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089" indent="-260673" algn="l" defTabSz="1042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1434" indent="-260673" algn="l" defTabSz="10426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45175" eaLnBrk="1" hangingPunct="1">
              <a:spcBef>
                <a:spcPts val="624"/>
              </a:spcBef>
              <a:spcAft>
                <a:spcPts val="624"/>
              </a:spcAft>
              <a:defRPr/>
            </a:pPr>
            <a:endParaRPr lang="cs-CZ" altLang="cs-CZ" sz="7987" i="1" dirty="0">
              <a:solidFill>
                <a:srgbClr val="EEECE1">
                  <a:lumMod val="90000"/>
                </a:srgbClr>
              </a:solidFill>
              <a:latin typeface="Montserrat Medium" panose="00000600000000000000" pitchFamily="2" charset="-18"/>
              <a:ea typeface="Georgia" charset="0"/>
              <a:cs typeface="Georgia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26DA7BF-0225-1349-8AB8-A8EFC0E847C1}"/>
              </a:ext>
            </a:extLst>
          </p:cNvPr>
          <p:cNvSpPr txBox="1"/>
          <p:nvPr/>
        </p:nvSpPr>
        <p:spPr>
          <a:xfrm>
            <a:off x="4546948" y="5298510"/>
            <a:ext cx="409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Křišťálové </a:t>
            </a:r>
            <a:r>
              <a:rPr lang="cs-CZ" dirty="0" smtClean="0"/>
              <a:t>údolí</a:t>
            </a:r>
          </a:p>
          <a:p>
            <a:pPr algn="ctr"/>
            <a:r>
              <a:rPr lang="pl-PL" dirty="0" err="1"/>
              <a:t>Vladimír</a:t>
            </a:r>
            <a:r>
              <a:rPr lang="pl-PL" dirty="0"/>
              <a:t> </a:t>
            </a:r>
            <a:r>
              <a:rPr lang="pl-PL"/>
              <a:t>Stříbrný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711614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43951C5-64B4-49E6-9800-D39AE4D84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893276" cy="36741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EF8DAB6-ED88-4371-BE63-252823ABC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283" y="854284"/>
            <a:ext cx="6858000" cy="51494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B63AE372-741D-4217-91F4-972B881DDB32}"/>
              </a:ext>
            </a:extLst>
          </p:cNvPr>
          <p:cNvSpPr txBox="1"/>
          <p:nvPr/>
        </p:nvSpPr>
        <p:spPr>
          <a:xfrm>
            <a:off x="4893276" y="0"/>
            <a:ext cx="1637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50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latin typeface="Calibri" panose="020F0502020204030204" pitchFamily="34" charset="0"/>
              </a:rPr>
              <a:t>Skleněná instalace </a:t>
            </a:r>
            <a:r>
              <a:rPr lang="cs-CZ" dirty="0" err="1">
                <a:latin typeface="Calibri" panose="020F0502020204030204" pitchFamily="34" charset="0"/>
              </a:rPr>
              <a:t>Anifilm</a:t>
            </a:r>
            <a:r>
              <a:rPr lang="cs-CZ" sz="1800" dirty="0">
                <a:latin typeface="Calibri" panose="020F0502020204030204" pitchFamily="34" charset="0"/>
              </a:rPr>
              <a:t> 2021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DD0035B9-2288-4E33-9B82-6D44068B6397}"/>
              </a:ext>
            </a:extLst>
          </p:cNvPr>
          <p:cNvSpPr txBox="1"/>
          <p:nvPr/>
        </p:nvSpPr>
        <p:spPr>
          <a:xfrm>
            <a:off x="4406848" y="6099398"/>
            <a:ext cx="2635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450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latin typeface="Calibri" panose="020F0502020204030204" pitchFamily="34" charset="0"/>
              </a:rPr>
              <a:t>Křišťálová stezka</a:t>
            </a:r>
          </a:p>
          <a:p>
            <a:pPr algn="r" defTabSz="9450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 err="1">
                <a:latin typeface="Calibri" panose="020F0502020204030204" pitchFamily="34" charset="0"/>
              </a:rPr>
              <a:t>iQlandia</a:t>
            </a:r>
            <a:endParaRPr lang="cs-CZ" sz="1800" dirty="0">
              <a:latin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DB12C9-1A34-42AE-A0BE-3596F8146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945"/>
            <a:ext cx="3654838" cy="24377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09AF56A8-9AEE-4621-AFB2-472E501371C4}"/>
              </a:ext>
            </a:extLst>
          </p:cNvPr>
          <p:cNvSpPr txBox="1"/>
          <p:nvPr/>
        </p:nvSpPr>
        <p:spPr>
          <a:xfrm>
            <a:off x="3641907" y="4307945"/>
            <a:ext cx="1828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450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latin typeface="Calibri" panose="020F0502020204030204" pitchFamily="34" charset="0"/>
              </a:rPr>
              <a:t>Křehká krása </a:t>
            </a:r>
            <a:r>
              <a:rPr lang="cs-CZ" sz="1800" dirty="0">
                <a:latin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08667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605F5C5-B5A2-4FB1-82F5-906CE683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284" y="854284"/>
            <a:ext cx="6858000" cy="51494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B9B9A81-7EE4-4835-9EBF-B22C9DAA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7" y="1015350"/>
            <a:ext cx="7281644" cy="46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86E39CE-7553-4003-BA5B-161B02898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52C555C-BD1E-436E-86A6-02662B801891}"/>
              </a:ext>
            </a:extLst>
          </p:cNvPr>
          <p:cNvSpPr txBox="1"/>
          <p:nvPr/>
        </p:nvSpPr>
        <p:spPr>
          <a:xfrm>
            <a:off x="1587844" y="5578380"/>
            <a:ext cx="3472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4504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</a:rPr>
              <a:t>Křišťálový vlak II, Českolipsko,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Novoborsko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</a:rPr>
              <a:t> od 17. června 2022  při příležitosti Sklářských slavností</a:t>
            </a:r>
          </a:p>
        </p:txBody>
      </p:sp>
    </p:spTree>
    <p:extLst>
      <p:ext uri="{BB962C8B-B14F-4D97-AF65-F5344CB8AC3E}">
        <p14:creationId xmlns:p14="http://schemas.microsoft.com/office/powerpoint/2010/main" val="27726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6CF001D5-1DA6-4B54-A97C-F9C51F3007D3}"/>
              </a:ext>
            </a:extLst>
          </p:cNvPr>
          <p:cNvSpPr/>
          <p:nvPr/>
        </p:nvSpPr>
        <p:spPr>
          <a:xfrm>
            <a:off x="423818" y="941978"/>
            <a:ext cx="11522844" cy="172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76" tIns="41487" rIns="82976" bIns="41487" anchor="ctr"/>
          <a:lstStyle/>
          <a:p>
            <a:pPr marL="472520" marR="0" lvl="1" indent="0" algn="ctr" defTabSz="9450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2022</a:t>
            </a: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altLang="cs-CZ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Międzynarodowy</a:t>
            </a:r>
            <a:r>
              <a:rPr lang="cs-CZ" altLang="cs-CZ" sz="3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rok </a:t>
            </a:r>
            <a:r>
              <a:rPr lang="cs-CZ" altLang="cs-CZ" sz="36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szkła</a:t>
            </a:r>
            <a:endParaRPr kumimoji="0" lang="cs-CZ" altLang="cs-CZ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F5FE737-C4A3-4AED-968A-E2EC12B86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50" y="3027273"/>
            <a:ext cx="3465236" cy="19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34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6CF001D5-1DA6-4B54-A97C-F9C51F3007D3}"/>
              </a:ext>
            </a:extLst>
          </p:cNvPr>
          <p:cNvSpPr/>
          <p:nvPr/>
        </p:nvSpPr>
        <p:spPr>
          <a:xfrm>
            <a:off x="452847" y="775064"/>
            <a:ext cx="11522844" cy="537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76" tIns="41487" rIns="82976" bIns="41487" anchor="ctr"/>
          <a:lstStyle/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Akce pro veřejnost 2022</a:t>
            </a:r>
            <a:r>
              <a:rPr lang="cs-CZ" altLang="cs-CZ" sz="3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cs-CZ" altLang="cs-CZ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>
                <a:solidFill>
                  <a:prstClr val="white"/>
                </a:solidFill>
                <a:latin typeface="Calibri" panose="020F0502020204030204" pitchFamily="34" charset="0"/>
              </a:rPr>
              <a:t>Lustrfest, Kamenický Šenov,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4. 6.</a:t>
            </a: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>
                <a:solidFill>
                  <a:prstClr val="white"/>
                </a:solidFill>
                <a:latin typeface="Calibri" panose="020F0502020204030204" pitchFamily="34" charset="0"/>
              </a:rPr>
              <a:t>Sklářské slavnosti, Nový Bor,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18. 6.</a:t>
            </a: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>
                <a:solidFill>
                  <a:prstClr val="white"/>
                </a:solidFill>
                <a:latin typeface="Calibri" panose="020F0502020204030204" pitchFamily="34" charset="0"/>
              </a:rPr>
              <a:t>Křehká krása, Jablonec n. N.,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4. – 7. 8.</a:t>
            </a:r>
          </a:p>
          <a:p>
            <a:pPr marL="472520" marR="0" lvl="1" indent="0" algn="l" defTabSz="9450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72520" marR="0" lvl="1" indent="0" algn="l" defTabSz="9450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Crystal </a:t>
            </a:r>
            <a:r>
              <a:rPr lang="cs-CZ" altLang="cs-CZ" sz="3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Valley</a:t>
            </a:r>
            <a:r>
              <a:rPr lang="cs-CZ" altLang="cs-CZ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Week</a:t>
            </a:r>
            <a:r>
              <a:rPr lang="cs-CZ" altLang="cs-CZ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, Liberec,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23. – 28. 8.  </a:t>
            </a:r>
          </a:p>
          <a:p>
            <a:pPr marL="472520" marR="0" lvl="1" indent="0" algn="l" defTabSz="9450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>
                <a:solidFill>
                  <a:prstClr val="white"/>
                </a:solidFill>
                <a:latin typeface="Calibri" panose="020F0502020204030204" pitchFamily="34" charset="0"/>
              </a:rPr>
              <a:t>Víkend v Křišťálovém údolí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12. – 13. 11.</a:t>
            </a:r>
          </a:p>
          <a:p>
            <a:pPr marL="472520" lvl="1" defTabSz="9450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3600" dirty="0">
                <a:solidFill>
                  <a:prstClr val="white"/>
                </a:solidFill>
                <a:latin typeface="Calibri" panose="020F0502020204030204" pitchFamily="34" charset="0"/>
              </a:rPr>
              <a:t>Vánoce v Křišťálovém údolí </a:t>
            </a:r>
            <a:r>
              <a:rPr lang="cs-CZ" altLang="cs-CZ" sz="3600" dirty="0">
                <a:solidFill>
                  <a:srgbClr val="FFFF00"/>
                </a:solidFill>
                <a:latin typeface="Calibri" panose="020F0502020204030204" pitchFamily="34" charset="0"/>
              </a:rPr>
              <a:t>10. – 11. 12</a:t>
            </a:r>
          </a:p>
          <a:p>
            <a:pPr marL="472520" marR="0" lvl="1" indent="0" algn="l" defTabSz="9450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1592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2559559-D713-4526-BAD4-6C33535E8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566A865-F774-4172-B5E2-EF9F768BC833}"/>
              </a:ext>
            </a:extLst>
          </p:cNvPr>
          <p:cNvSpPr txBox="1"/>
          <p:nvPr/>
        </p:nvSpPr>
        <p:spPr>
          <a:xfrm>
            <a:off x="506781" y="5322724"/>
            <a:ext cx="674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3333"/>
                </a:solidFill>
                <a:latin typeface="Calibri" panose="020F0502020204030204" pitchFamily="34" charset="0"/>
              </a:rPr>
              <a:t>Vítáme Vás v Křišťálovém </a:t>
            </a:r>
            <a:r>
              <a:rPr lang="cs-CZ" sz="3200" dirty="0" smtClean="0">
                <a:solidFill>
                  <a:srgbClr val="003333"/>
                </a:solidFill>
                <a:latin typeface="Calibri" panose="020F0502020204030204" pitchFamily="34" charset="0"/>
              </a:rPr>
              <a:t>údolí</a:t>
            </a:r>
          </a:p>
          <a:p>
            <a:r>
              <a:rPr lang="cs-CZ" sz="2000" dirty="0">
                <a:solidFill>
                  <a:srgbClr val="003333"/>
                </a:solidFill>
                <a:latin typeface="Calibri" panose="020F0502020204030204" pitchFamily="34" charset="0"/>
              </a:rPr>
              <a:t>Kontakt: David Pastva</a:t>
            </a:r>
          </a:p>
          <a:p>
            <a:r>
              <a:rPr lang="cs-CZ" sz="2000" dirty="0" smtClean="0">
                <a:solidFill>
                  <a:srgbClr val="003333"/>
                </a:solidFill>
                <a:latin typeface="Calibri" panose="020F0502020204030204" pitchFamily="34" charset="0"/>
                <a:hlinkClick r:id="rId3"/>
              </a:rPr>
              <a:t>d.pastva@arr-nisa.cz</a:t>
            </a:r>
            <a:r>
              <a:rPr lang="cs-CZ" sz="2000" dirty="0" smtClean="0">
                <a:solidFill>
                  <a:srgbClr val="003333"/>
                </a:solidFill>
                <a:latin typeface="Calibri" panose="020F0502020204030204" pitchFamily="34" charset="0"/>
              </a:rPr>
              <a:t> </a:t>
            </a:r>
            <a:endParaRPr lang="cs-CZ" sz="2000" dirty="0">
              <a:solidFill>
                <a:srgbClr val="0033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85BEA07-7AB9-4DEE-9050-A7C3049ECAB6}"/>
              </a:ext>
            </a:extLst>
          </p:cNvPr>
          <p:cNvSpPr txBox="1"/>
          <p:nvPr/>
        </p:nvSpPr>
        <p:spPr>
          <a:xfrm>
            <a:off x="2174982" y="1730349"/>
            <a:ext cx="7842037" cy="28419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de-DE" altLang="cs-CZ" sz="4356" dirty="0">
              <a:solidFill>
                <a:srgbClr val="948A54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altLang="cs-CZ" sz="4356" dirty="0" err="1">
                <a:solidFill>
                  <a:srgbClr val="948A54"/>
                </a:solidFill>
                <a:latin typeface="Calibri" panose="020F0502020204030204" pitchFamily="34" charset="0"/>
              </a:rPr>
              <a:t>Turismus</a:t>
            </a:r>
            <a:r>
              <a:rPr lang="pl-PL" altLang="cs-CZ" sz="4356" dirty="0">
                <a:solidFill>
                  <a:srgbClr val="948A54"/>
                </a:solidFill>
                <a:latin typeface="Calibri" panose="020F0502020204030204" pitchFamily="34" charset="0"/>
              </a:rPr>
              <a:t> 2019: </a:t>
            </a:r>
            <a:r>
              <a:rPr lang="pl-PL" altLang="cs-CZ" sz="4356" dirty="0" smtClean="0">
                <a:solidFill>
                  <a:srgbClr val="948A54"/>
                </a:solidFill>
                <a:latin typeface="Calibri" panose="020F0502020204030204" pitchFamily="34" charset="0"/>
              </a:rPr>
              <a:t>Start</a:t>
            </a:r>
          </a:p>
          <a:p>
            <a:pPr algn="ctr"/>
            <a:endParaRPr lang="pl-PL" altLang="cs-CZ" sz="4356" dirty="0">
              <a:solidFill>
                <a:srgbClr val="948A54"/>
              </a:solidFill>
              <a:latin typeface="Calibri" panose="020F0502020204030204" pitchFamily="34" charset="0"/>
            </a:endParaRPr>
          </a:p>
          <a:p>
            <a:pPr algn="ctr"/>
            <a:r>
              <a:rPr lang="pl-PL" altLang="cs-CZ" sz="2400" dirty="0" smtClean="0">
                <a:solidFill>
                  <a:srgbClr val="948A54"/>
                </a:solidFill>
                <a:latin typeface="Calibri" panose="020F0502020204030204" pitchFamily="34" charset="0"/>
              </a:rPr>
              <a:t>Od 17.5.2019 </a:t>
            </a:r>
            <a:r>
              <a:rPr lang="pl-PL" altLang="cs-CZ" sz="2400" dirty="0" err="1" smtClean="0">
                <a:solidFill>
                  <a:srgbClr val="948A54"/>
                </a:solidFill>
                <a:latin typeface="Calibri" panose="020F0502020204030204" pitchFamily="34" charset="0"/>
              </a:rPr>
              <a:t>Liberecký</a:t>
            </a:r>
            <a:r>
              <a:rPr lang="pl-PL" altLang="cs-CZ" sz="2400" dirty="0" smtClean="0">
                <a:solidFill>
                  <a:srgbClr val="948A54"/>
                </a:solidFill>
                <a:latin typeface="Calibri" panose="020F0502020204030204" pitchFamily="34" charset="0"/>
              </a:rPr>
              <a:t> kraj je </a:t>
            </a:r>
            <a:r>
              <a:rPr lang="pl-PL" altLang="cs-CZ" sz="2400" dirty="0" err="1" smtClean="0">
                <a:solidFill>
                  <a:srgbClr val="948A54"/>
                </a:solidFill>
                <a:latin typeface="Calibri" panose="020F0502020204030204" pitchFamily="34" charset="0"/>
              </a:rPr>
              <a:t>majitelem</a:t>
            </a:r>
            <a:r>
              <a:rPr lang="pl-PL" altLang="cs-CZ" sz="2400" dirty="0" smtClean="0">
                <a:solidFill>
                  <a:srgbClr val="948A54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2400" dirty="0" err="1" smtClean="0">
                <a:solidFill>
                  <a:srgbClr val="948A54"/>
                </a:solidFill>
                <a:latin typeface="Calibri" panose="020F0502020204030204" pitchFamily="34" charset="0"/>
              </a:rPr>
              <a:t>značky</a:t>
            </a:r>
            <a:r>
              <a:rPr lang="pl-PL" altLang="cs-CZ" sz="2400" dirty="0" smtClean="0">
                <a:solidFill>
                  <a:srgbClr val="948A54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2400" dirty="0" err="1" smtClean="0">
                <a:solidFill>
                  <a:srgbClr val="948A54"/>
                </a:solidFill>
                <a:latin typeface="Calibri" panose="020F0502020204030204" pitchFamily="34" charset="0"/>
              </a:rPr>
              <a:t>Křišťálové</a:t>
            </a:r>
            <a:r>
              <a:rPr lang="pl-PL" altLang="cs-CZ" sz="2400" dirty="0" smtClean="0">
                <a:solidFill>
                  <a:srgbClr val="948A54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2400" dirty="0" err="1" smtClean="0">
                <a:solidFill>
                  <a:srgbClr val="948A54"/>
                </a:solidFill>
                <a:latin typeface="Calibri" panose="020F0502020204030204" pitchFamily="34" charset="0"/>
              </a:rPr>
              <a:t>údolí</a:t>
            </a:r>
            <a:endParaRPr lang="de-DE" altLang="cs-CZ" sz="2400" dirty="0">
              <a:solidFill>
                <a:srgbClr val="948A54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936417"/>
              </p:ext>
            </p:extLst>
          </p:nvPr>
        </p:nvGraphicFramePr>
        <p:xfrm>
          <a:off x="2910871" y="1337742"/>
          <a:ext cx="6468996" cy="20913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2344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44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4938">
                <a:tc>
                  <a:txBody>
                    <a:bodyPr/>
                    <a:lstStyle/>
                    <a:p>
                      <a:pPr algn="r"/>
                      <a:r>
                        <a:rPr lang="de-DE" altLang="cs-CZ" sz="2200" noProof="0" dirty="0">
                          <a:solidFill>
                            <a:srgbClr val="4A452A"/>
                          </a:solidFill>
                        </a:rPr>
                        <a:t>Provence:</a:t>
                      </a:r>
                      <a:endParaRPr lang="de-DE" sz="2200" noProof="0" dirty="0"/>
                    </a:p>
                  </a:txBody>
                  <a:tcPr marL="82988" marR="82988" marT="41494" marB="41494"/>
                </a:tc>
                <a:tc>
                  <a:txBody>
                    <a:bodyPr/>
                    <a:lstStyle/>
                    <a:p>
                      <a:pPr marL="0" algn="l" defTabSz="1042690" rtl="0" eaLnBrk="1" latinLnBrk="0" hangingPunct="1"/>
                      <a:r>
                        <a:rPr lang="cs-CZ" sz="2200" kern="1200" noProof="0" dirty="0" smtClean="0">
                          <a:solidFill>
                            <a:srgbClr val="4A452A"/>
                          </a:solidFill>
                        </a:rPr>
                        <a:t>parfémy</a:t>
                      </a:r>
                      <a:endParaRPr lang="de-DE" sz="2200" kern="1200" noProof="0" dirty="0">
                        <a:solidFill>
                          <a:srgbClr val="4A452A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988" marR="82988" marT="41494" marB="4149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938">
                <a:tc>
                  <a:txBody>
                    <a:bodyPr/>
                    <a:lstStyle/>
                    <a:p>
                      <a:pPr algn="r"/>
                      <a:r>
                        <a:rPr lang="de-DE" altLang="cs-CZ" sz="2200" noProof="0" dirty="0" err="1">
                          <a:solidFill>
                            <a:srgbClr val="4A452A"/>
                          </a:solidFill>
                        </a:rPr>
                        <a:t>Miśnia</a:t>
                      </a:r>
                      <a:r>
                        <a:rPr lang="cs-CZ" altLang="cs-CZ" sz="2200" noProof="0" dirty="0">
                          <a:solidFill>
                            <a:srgbClr val="4A452A"/>
                          </a:solidFill>
                        </a:rPr>
                        <a:t>/</a:t>
                      </a:r>
                      <a:r>
                        <a:rPr lang="de-DE" altLang="cs-CZ" sz="2200" noProof="0" dirty="0">
                          <a:solidFill>
                            <a:srgbClr val="4A452A"/>
                          </a:solidFill>
                        </a:rPr>
                        <a:t>Meißen:</a:t>
                      </a:r>
                      <a:endParaRPr lang="de-DE" sz="2200" noProof="0" dirty="0"/>
                    </a:p>
                  </a:txBody>
                  <a:tcPr marL="82988" marR="82988" marT="41494" marB="41494"/>
                </a:tc>
                <a:tc>
                  <a:txBody>
                    <a:bodyPr/>
                    <a:lstStyle/>
                    <a:p>
                      <a:pPr marL="0" algn="l" defTabSz="1042690" rtl="0" eaLnBrk="1" latinLnBrk="0" hangingPunct="1"/>
                      <a:r>
                        <a:rPr lang="cs-CZ" sz="2200" kern="1200" noProof="0" dirty="0" smtClean="0">
                          <a:solidFill>
                            <a:srgbClr val="4A452A"/>
                          </a:solidFill>
                        </a:rPr>
                        <a:t>porcelán</a:t>
                      </a:r>
                      <a:endParaRPr lang="de-DE" sz="2200" kern="1200" noProof="0" dirty="0">
                        <a:solidFill>
                          <a:srgbClr val="4A452A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988" marR="82988" marT="41494" marB="4149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938">
                <a:tc>
                  <a:txBody>
                    <a:bodyPr/>
                    <a:lstStyle/>
                    <a:p>
                      <a:pPr algn="r"/>
                      <a:r>
                        <a:rPr lang="de-DE" altLang="cs-CZ" sz="2200" noProof="0" dirty="0" err="1">
                          <a:solidFill>
                            <a:srgbClr val="4A452A"/>
                          </a:solidFill>
                        </a:rPr>
                        <a:t>Szkocja</a:t>
                      </a:r>
                      <a:r>
                        <a:rPr lang="de-DE" altLang="cs-CZ" sz="2200" noProof="0" dirty="0">
                          <a:solidFill>
                            <a:srgbClr val="4A452A"/>
                          </a:solidFill>
                        </a:rPr>
                        <a:t>:</a:t>
                      </a:r>
                      <a:endParaRPr lang="de-DE" sz="2200" noProof="0" dirty="0"/>
                    </a:p>
                  </a:txBody>
                  <a:tcPr marL="82988" marR="82988" marT="41494" marB="41494"/>
                </a:tc>
                <a:tc>
                  <a:txBody>
                    <a:bodyPr/>
                    <a:lstStyle/>
                    <a:p>
                      <a:pPr marL="0" algn="l" defTabSz="1042690" rtl="0" eaLnBrk="1" latinLnBrk="0" hangingPunct="1"/>
                      <a:r>
                        <a:rPr lang="cs-CZ" sz="2200" kern="1200" noProof="0" dirty="0">
                          <a:solidFill>
                            <a:srgbClr val="4A452A"/>
                          </a:solidFill>
                        </a:rPr>
                        <a:t>w</a:t>
                      </a:r>
                      <a:r>
                        <a:rPr lang="de-DE" sz="2200" kern="1200" noProof="0" dirty="0" err="1">
                          <a:solidFill>
                            <a:srgbClr val="4A452A"/>
                          </a:solidFill>
                        </a:rPr>
                        <a:t>hisky</a:t>
                      </a:r>
                      <a:endParaRPr lang="de-DE" sz="2200" kern="1200" noProof="0" dirty="0">
                        <a:solidFill>
                          <a:srgbClr val="4A452A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988" marR="82988" marT="41494" marB="4149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4938">
                <a:tc>
                  <a:txBody>
                    <a:bodyPr/>
                    <a:lstStyle/>
                    <a:p>
                      <a:pPr algn="r"/>
                      <a:r>
                        <a:rPr lang="cs-CZ" sz="2200" dirty="0"/>
                        <a:t>Zlín: </a:t>
                      </a:r>
                    </a:p>
                  </a:txBody>
                  <a:tcPr marL="82988" marR="82988" marT="41494" marB="41494"/>
                </a:tc>
                <a:tc>
                  <a:txBody>
                    <a:bodyPr/>
                    <a:lstStyle/>
                    <a:p>
                      <a:pPr marL="0" algn="l" defTabSz="1042690" rtl="0" eaLnBrk="1" latinLnBrk="0" hangingPunct="1"/>
                      <a:r>
                        <a:rPr lang="cs-CZ" sz="2200" kern="1200" dirty="0">
                          <a:solidFill>
                            <a:srgbClr val="4A452A"/>
                          </a:solidFill>
                        </a:rPr>
                        <a:t>Baťa</a:t>
                      </a:r>
                      <a:endParaRPr lang="cs-CZ" sz="2200" kern="1200" dirty="0">
                        <a:solidFill>
                          <a:srgbClr val="4A452A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988" marR="82988" marT="41494" marB="41494"/>
                </a:tc>
                <a:extLst>
                  <a:ext uri="{0D108BD9-81ED-4DB2-BD59-A6C34878D82A}">
                    <a16:rowId xmlns:a16="http://schemas.microsoft.com/office/drawing/2014/main" xmlns="" val="3978249137"/>
                  </a:ext>
                </a:extLst>
              </a:tr>
              <a:tr h="414938">
                <a:tc>
                  <a:txBody>
                    <a:bodyPr/>
                    <a:lstStyle/>
                    <a:p>
                      <a:pPr algn="r"/>
                      <a:r>
                        <a:rPr lang="cs-CZ" altLang="cs-CZ" sz="2200" b="1" dirty="0">
                          <a:solidFill>
                            <a:srgbClr val="4A452A"/>
                          </a:solidFill>
                        </a:rPr>
                        <a:t>Region </a:t>
                      </a:r>
                      <a:r>
                        <a:rPr lang="cs-CZ" altLang="cs-CZ" sz="2200" b="1" dirty="0" err="1">
                          <a:solidFill>
                            <a:srgbClr val="4A452A"/>
                          </a:solidFill>
                        </a:rPr>
                        <a:t>Liberecki</a:t>
                      </a:r>
                      <a:r>
                        <a:rPr lang="cs-CZ" altLang="cs-CZ" sz="2200" b="1" dirty="0">
                          <a:solidFill>
                            <a:srgbClr val="4A452A"/>
                          </a:solidFill>
                        </a:rPr>
                        <a:t>: </a:t>
                      </a:r>
                      <a:endParaRPr lang="cs-CZ" sz="2200" b="1" dirty="0"/>
                    </a:p>
                  </a:txBody>
                  <a:tcPr marL="82988" marR="82988" marT="41494" marB="41494"/>
                </a:tc>
                <a:tc>
                  <a:txBody>
                    <a:bodyPr/>
                    <a:lstStyle/>
                    <a:p>
                      <a:pPr marL="0" marR="0" indent="0" algn="l" defTabSz="10426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200" b="1" kern="1200" dirty="0" err="1">
                          <a:solidFill>
                            <a:srgbClr val="4A452A"/>
                          </a:solidFill>
                        </a:rPr>
                        <a:t>Crystal</a:t>
                      </a:r>
                      <a:r>
                        <a:rPr lang="cs-CZ" altLang="cs-CZ" sz="2200" b="1" kern="1200" dirty="0">
                          <a:solidFill>
                            <a:srgbClr val="4A452A"/>
                          </a:solidFill>
                        </a:rPr>
                        <a:t> </a:t>
                      </a:r>
                      <a:r>
                        <a:rPr lang="cs-CZ" altLang="cs-CZ" sz="2200" b="1" kern="1200" dirty="0" err="1">
                          <a:solidFill>
                            <a:srgbClr val="4A452A"/>
                          </a:solidFill>
                        </a:rPr>
                        <a:t>Valley</a:t>
                      </a:r>
                      <a:endParaRPr lang="cs-CZ" altLang="cs-CZ" sz="2200" b="1" kern="1200" dirty="0">
                        <a:solidFill>
                          <a:srgbClr val="4A452A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2988" marR="82988" marT="41494" marB="4149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70C6453A-5552-4C0C-84E4-A53085D0A5B0}"/>
              </a:ext>
            </a:extLst>
          </p:cNvPr>
          <p:cNvSpPr/>
          <p:nvPr/>
        </p:nvSpPr>
        <p:spPr>
          <a:xfrm>
            <a:off x="1930179" y="4115194"/>
            <a:ext cx="8430382" cy="12416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Když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jsem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navštívil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Liberecký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kraj a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neprohlédl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si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sklářské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muzeum,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nenavštívil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výrobce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skla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,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nekoupil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žádný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místní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suvenýr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,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odcházel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jsem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s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pocitem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,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že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můj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zážitek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není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úplný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. Tak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musím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sem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přijet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 </a:t>
            </a:r>
            <a:r>
              <a:rPr lang="pl-PL" altLang="cs-CZ" sz="1815" dirty="0" err="1">
                <a:solidFill>
                  <a:srgbClr val="4A452A"/>
                </a:solidFill>
                <a:latin typeface="Calibri" panose="020F0502020204030204" pitchFamily="34" charset="0"/>
              </a:rPr>
              <a:t>znovu</a:t>
            </a:r>
            <a:r>
              <a:rPr lang="pl-PL" altLang="cs-CZ" sz="1815" dirty="0">
                <a:solidFill>
                  <a:srgbClr val="4A452A"/>
                </a:solidFill>
                <a:latin typeface="Calibri" panose="020F0502020204030204" pitchFamily="34" charset="0"/>
              </a:rPr>
              <a:t>.</a:t>
            </a:r>
            <a:endParaRPr lang="de-DE" altLang="cs-CZ" sz="1815" dirty="0">
              <a:solidFill>
                <a:srgbClr val="4A452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712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40A8095-BDDD-4077-B6EF-327E3711D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53" y="4238"/>
            <a:ext cx="9703494" cy="68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293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CA0831A-CE52-4C7D-BF18-077535E67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4" y="194502"/>
            <a:ext cx="9703494" cy="6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570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2797A2B-D49A-434B-94B9-F854A43C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4" y="226762"/>
            <a:ext cx="9637679" cy="644851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5A4E669-2F34-E779-27EF-59A20CF6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583" y="5950434"/>
            <a:ext cx="2223370" cy="6132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634" dirty="0">
                <a:solidFill>
                  <a:schemeClr val="bg1"/>
                </a:solidFill>
              </a:rPr>
              <a:t>Novosad a Syn, Harrachov, 1712</a:t>
            </a:r>
          </a:p>
        </p:txBody>
      </p:sp>
    </p:spTree>
    <p:extLst>
      <p:ext uri="{BB962C8B-B14F-4D97-AF65-F5344CB8AC3E}">
        <p14:creationId xmlns:p14="http://schemas.microsoft.com/office/powerpoint/2010/main" val="67041725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489D587-55C1-4CAB-84B7-1F21E8B3B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4" y="669569"/>
            <a:ext cx="9703494" cy="55188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C4D0A94C-F62B-4DC7-865F-4CD006CF0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391" y="6188431"/>
            <a:ext cx="7319401" cy="3438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sz="1634" dirty="0">
                <a:solidFill>
                  <a:schemeClr val="bg2">
                    <a:lumMod val="25000"/>
                  </a:schemeClr>
                </a:solidFill>
              </a:rPr>
              <a:t>Křišťálový chrám</a:t>
            </a:r>
            <a:r>
              <a:rPr lang="en-GB" altLang="cs-CZ" sz="1634" dirty="0">
                <a:solidFill>
                  <a:schemeClr val="bg2">
                    <a:lumMod val="25000"/>
                  </a:schemeClr>
                </a:solidFill>
              </a:rPr>
              <a:t>, Pa</a:t>
            </a:r>
            <a:r>
              <a:rPr lang="cs-CZ" altLang="cs-CZ" sz="1634" dirty="0">
                <a:solidFill>
                  <a:schemeClr val="bg2">
                    <a:lumMod val="25000"/>
                  </a:schemeClr>
                </a:solidFill>
              </a:rPr>
              <a:t>činek Glass, Kunratice u Cvikova</a:t>
            </a:r>
          </a:p>
        </p:txBody>
      </p:sp>
    </p:spTree>
    <p:extLst>
      <p:ext uri="{BB962C8B-B14F-4D97-AF65-F5344CB8AC3E}">
        <p14:creationId xmlns:p14="http://schemas.microsoft.com/office/powerpoint/2010/main" val="28573013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9394F1AC-2DE1-4BE0-885F-0CA0F72F4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55" y="6108424"/>
            <a:ext cx="7319401" cy="3856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45175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906" dirty="0">
                <a:solidFill>
                  <a:prstClr val="white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Muzeum skla a bižuterie v Jablonci n. N.</a:t>
            </a:r>
          </a:p>
        </p:txBody>
      </p:sp>
    </p:spTree>
    <p:extLst>
      <p:ext uri="{BB962C8B-B14F-4D97-AF65-F5344CB8AC3E}">
        <p14:creationId xmlns:p14="http://schemas.microsoft.com/office/powerpoint/2010/main" val="38207189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6393ACC-395F-4472-BC23-8E5B0908E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202167"/>
            <a:ext cx="9681882" cy="64536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132A38AC-5C47-4394-B355-56D8D800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55" y="6108424"/>
            <a:ext cx="7319401" cy="3438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sz="1634" dirty="0" err="1">
                <a:solidFill>
                  <a:schemeClr val="bg1"/>
                </a:solidFill>
              </a:rPr>
              <a:t>Lasvit</a:t>
            </a:r>
            <a:r>
              <a:rPr lang="cs-CZ" altLang="cs-CZ" sz="1634" dirty="0">
                <a:solidFill>
                  <a:schemeClr val="bg1"/>
                </a:solidFill>
              </a:rPr>
              <a:t> </a:t>
            </a:r>
            <a:r>
              <a:rPr lang="cs-CZ" altLang="cs-CZ" sz="1634" dirty="0" err="1">
                <a:solidFill>
                  <a:schemeClr val="bg1"/>
                </a:solidFill>
              </a:rPr>
              <a:t>Headquarters</a:t>
            </a:r>
            <a:r>
              <a:rPr lang="cs-CZ" altLang="cs-CZ" sz="1634" dirty="0">
                <a:solidFill>
                  <a:schemeClr val="bg1"/>
                </a:solidFill>
              </a:rPr>
              <a:t>, Nový Bor </a:t>
            </a:r>
          </a:p>
        </p:txBody>
      </p:sp>
    </p:spTree>
    <p:extLst>
      <p:ext uri="{BB962C8B-B14F-4D97-AF65-F5344CB8AC3E}">
        <p14:creationId xmlns:p14="http://schemas.microsoft.com/office/powerpoint/2010/main" val="83656776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Š Prezentace Preciosa">
  <a:themeElements>
    <a:clrScheme name="Vlastní 1">
      <a:dk1>
        <a:sysClr val="windowText" lastClr="000000"/>
      </a:dk1>
      <a:lt1>
        <a:sysClr val="window" lastClr="FFFFFF"/>
      </a:lt1>
      <a:dk2>
        <a:srgbClr val="213D84"/>
      </a:dk2>
      <a:lt2>
        <a:srgbClr val="EEECE1"/>
      </a:lt2>
      <a:accent1>
        <a:srgbClr val="000000"/>
      </a:accent1>
      <a:accent2>
        <a:srgbClr val="7F7F7F"/>
      </a:accent2>
      <a:accent3>
        <a:srgbClr val="D8D8D8"/>
      </a:accent3>
      <a:accent4>
        <a:srgbClr val="1F497D"/>
      </a:accent4>
      <a:accent5>
        <a:srgbClr val="548DD4"/>
      </a:accent5>
      <a:accent6>
        <a:srgbClr val="C6D9F0"/>
      </a:accent6>
      <a:hlink>
        <a:srgbClr val="C4BD97"/>
      </a:hlink>
      <a:folHlink>
        <a:srgbClr val="800080"/>
      </a:folHlink>
    </a:clrScheme>
    <a:fontScheme name="Precios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Š Prezentace Preciosa">
  <a:themeElements>
    <a:clrScheme name="Vlastní 1">
      <a:dk1>
        <a:sysClr val="windowText" lastClr="000000"/>
      </a:dk1>
      <a:lt1>
        <a:sysClr val="window" lastClr="FFFFFF"/>
      </a:lt1>
      <a:dk2>
        <a:srgbClr val="213D84"/>
      </a:dk2>
      <a:lt2>
        <a:srgbClr val="EEECE1"/>
      </a:lt2>
      <a:accent1>
        <a:srgbClr val="000000"/>
      </a:accent1>
      <a:accent2>
        <a:srgbClr val="7F7F7F"/>
      </a:accent2>
      <a:accent3>
        <a:srgbClr val="D8D8D8"/>
      </a:accent3>
      <a:accent4>
        <a:srgbClr val="1F497D"/>
      </a:accent4>
      <a:accent5>
        <a:srgbClr val="548DD4"/>
      </a:accent5>
      <a:accent6>
        <a:srgbClr val="C6D9F0"/>
      </a:accent6>
      <a:hlink>
        <a:srgbClr val="C4BD97"/>
      </a:hlink>
      <a:folHlink>
        <a:srgbClr val="800080"/>
      </a:folHlink>
    </a:clrScheme>
    <a:fontScheme name="Precios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Š Prezentace Preciosa">
  <a:themeElements>
    <a:clrScheme name="Vlastní 1">
      <a:dk1>
        <a:sysClr val="windowText" lastClr="000000"/>
      </a:dk1>
      <a:lt1>
        <a:sysClr val="window" lastClr="FFFFFF"/>
      </a:lt1>
      <a:dk2>
        <a:srgbClr val="213D84"/>
      </a:dk2>
      <a:lt2>
        <a:srgbClr val="EEECE1"/>
      </a:lt2>
      <a:accent1>
        <a:srgbClr val="000000"/>
      </a:accent1>
      <a:accent2>
        <a:srgbClr val="7F7F7F"/>
      </a:accent2>
      <a:accent3>
        <a:srgbClr val="D8D8D8"/>
      </a:accent3>
      <a:accent4>
        <a:srgbClr val="1F497D"/>
      </a:accent4>
      <a:accent5>
        <a:srgbClr val="548DD4"/>
      </a:accent5>
      <a:accent6>
        <a:srgbClr val="C6D9F0"/>
      </a:accent6>
      <a:hlink>
        <a:srgbClr val="1F497D"/>
      </a:hlink>
      <a:folHlink>
        <a:srgbClr val="800080"/>
      </a:folHlink>
    </a:clrScheme>
    <a:fontScheme name="Precios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213D84"/>
    </a:dk2>
    <a:lt2>
      <a:srgbClr val="EEECE1"/>
    </a:lt2>
    <a:accent1>
      <a:srgbClr val="000000"/>
    </a:accent1>
    <a:accent2>
      <a:srgbClr val="7F7F7F"/>
    </a:accent2>
    <a:accent3>
      <a:srgbClr val="D8D8D8"/>
    </a:accent3>
    <a:accent4>
      <a:srgbClr val="1F497D"/>
    </a:accent4>
    <a:accent5>
      <a:srgbClr val="548DD4"/>
    </a:accent5>
    <a:accent6>
      <a:srgbClr val="C6D9F0"/>
    </a:accent6>
    <a:hlink>
      <a:srgbClr val="C4BD97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213D84"/>
    </a:dk2>
    <a:lt2>
      <a:srgbClr val="EEECE1"/>
    </a:lt2>
    <a:accent1>
      <a:srgbClr val="000000"/>
    </a:accent1>
    <a:accent2>
      <a:srgbClr val="7F7F7F"/>
    </a:accent2>
    <a:accent3>
      <a:srgbClr val="D8D8D8"/>
    </a:accent3>
    <a:accent4>
      <a:srgbClr val="1F497D"/>
    </a:accent4>
    <a:accent5>
      <a:srgbClr val="548DD4"/>
    </a:accent5>
    <a:accent6>
      <a:srgbClr val="C6D9F0"/>
    </a:accent6>
    <a:hlink>
      <a:srgbClr val="C4BD97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d6d175-8d59-4fe8-be38-a60d927c6e53" xsi:nil="true"/>
    <lcf76f155ced4ddcb4097134ff3c332f xmlns="10c81bb1-1cf9-4916-844a-eb4c2f81976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F81C50CBB1B1446B45B330939B6BBB7" ma:contentTypeVersion="16" ma:contentTypeDescription="Vytvoří nový dokument" ma:contentTypeScope="" ma:versionID="31c95a7e6e1c2e9b6911b61298b29e99">
  <xsd:schema xmlns:xsd="http://www.w3.org/2001/XMLSchema" xmlns:xs="http://www.w3.org/2001/XMLSchema" xmlns:p="http://schemas.microsoft.com/office/2006/metadata/properties" xmlns:ns2="10c81bb1-1cf9-4916-844a-eb4c2f819763" xmlns:ns3="c2d6d175-8d59-4fe8-be38-a60d927c6e53" targetNamespace="http://schemas.microsoft.com/office/2006/metadata/properties" ma:root="true" ma:fieldsID="39c30444b43be25ad01ee4503cb2afa5" ns2:_="" ns3:_="">
    <xsd:import namespace="10c81bb1-1cf9-4916-844a-eb4c2f819763"/>
    <xsd:import namespace="c2d6d175-8d59-4fe8-be38-a60d927c6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81bb1-1cf9-4916-844a-eb4c2f8197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6a8c3254-6cc0-468b-992a-9f34adcfaf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6d175-8d59-4fe8-be38-a60d927c6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f6c21ac-0d91-41f3-9424-bf95e0acdb84}" ma:internalName="TaxCatchAll" ma:showField="CatchAllData" ma:web="c2d6d175-8d59-4fe8-be38-a60d927c6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653BC0-EF5E-49C8-982E-9773BC613203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0c81bb1-1cf9-4916-844a-eb4c2f819763"/>
    <ds:schemaRef ds:uri="http://schemas.microsoft.com/office/2006/documentManagement/types"/>
    <ds:schemaRef ds:uri="http://purl.org/dc/terms/"/>
    <ds:schemaRef ds:uri="http://schemas.microsoft.com/office/infopath/2007/PartnerControls"/>
    <ds:schemaRef ds:uri="c2d6d175-8d59-4fe8-be38-a60d927c6e5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2B1CDF-1D87-4E22-8042-3D1EE2785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c81bb1-1cf9-4916-844a-eb4c2f819763"/>
    <ds:schemaRef ds:uri="c2d6d175-8d59-4fe8-be38-a60d927c6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B111CA-B5C9-42E2-AA39-037F9AAE35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4180</TotalTime>
  <Words>236</Words>
  <Application>Microsoft Office PowerPoint</Application>
  <PresentationFormat>Niestandardowy</PresentationFormat>
  <Paragraphs>45</Paragraphs>
  <Slides>15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Motiv Office</vt:lpstr>
      <vt:lpstr>Š Prezentace Preciosa</vt:lpstr>
      <vt:lpstr>3_Š Prezentace Preciosa</vt:lpstr>
      <vt:lpstr>1_Š Prezentace Preciosa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Karlová Lucie</dc:creator>
  <cp:lastModifiedBy>Priv</cp:lastModifiedBy>
  <cp:revision>98</cp:revision>
  <dcterms:created xsi:type="dcterms:W3CDTF">2020-09-07T11:27:56Z</dcterms:created>
  <dcterms:modified xsi:type="dcterms:W3CDTF">2022-06-27T12:02:23Z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0x010100AF81C50CBB1B1446B45B330939B6BBB7</vt:lpwstr>
  </property>
</Properties>
</file>