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72" r:id="rId9"/>
    <p:sldId id="261" r:id="rId10"/>
    <p:sldId id="262" r:id="rId11"/>
    <p:sldId id="263" r:id="rId12"/>
    <p:sldId id="264" r:id="rId13"/>
    <p:sldId id="269" r:id="rId14"/>
    <p:sldId id="270" r:id="rId15"/>
    <p:sldId id="26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6/17/2022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6/17/2022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6/17/2022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6/17/2022</a:t>
            </a:fld>
            <a:endParaRPr lang="en-US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6/17/2022</a:t>
            </a:fld>
            <a:endParaRPr lang="en-US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6/17/2022</a:t>
            </a:fld>
            <a:endParaRPr lang="en-US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6/17/2022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6/17/2022</a:t>
            </a:fld>
            <a:endParaRPr lang="en-US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6/17/2022</a:t>
            </a:fld>
            <a:endParaRPr lang="en-US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6/17/2022</a:t>
            </a:fld>
            <a:endParaRPr lang="en-US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6/17/2022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6/17/2022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58200" cy="1222375"/>
          </a:xfrm>
        </p:spPr>
        <p:txBody>
          <a:bodyPr>
            <a:normAutofit/>
          </a:bodyPr>
          <a:lstStyle/>
          <a:p>
            <a:r>
              <a:rPr lang="pl-PL" sz="4600" dirty="0" err="1"/>
              <a:t>Sklářské</a:t>
            </a:r>
            <a:r>
              <a:rPr lang="pl-PL" sz="4600" dirty="0"/>
              <a:t> </a:t>
            </a:r>
            <a:r>
              <a:rPr lang="pl-PL" sz="4600" dirty="0" err="1"/>
              <a:t>tradice</a:t>
            </a:r>
            <a:r>
              <a:rPr lang="pl-PL" sz="4600" dirty="0"/>
              <a:t> Pieńsku</a:t>
            </a:r>
            <a:endParaRPr lang="pl-PL" sz="4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Władysław </a:t>
            </a:r>
            <a:r>
              <a:rPr lang="pl-PL" dirty="0"/>
              <a:t>Brodziak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48699"/>
            <a:ext cx="44688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74099"/>
            <a:ext cx="1201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8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Historie </a:t>
            </a:r>
            <a:r>
              <a:rPr lang="pl-PL" dirty="0" err="1"/>
              <a:t>polské</a:t>
            </a:r>
            <a:r>
              <a:rPr lang="pl-PL" dirty="0"/>
              <a:t> </a:t>
            </a:r>
            <a:r>
              <a:rPr lang="pl-PL" dirty="0" err="1"/>
              <a:t>sklářské</a:t>
            </a:r>
            <a:r>
              <a:rPr lang="pl-PL" dirty="0"/>
              <a:t> </a:t>
            </a:r>
            <a:r>
              <a:rPr lang="pl-PL" dirty="0" err="1"/>
              <a:t>výroby</a:t>
            </a:r>
            <a:r>
              <a:rPr lang="pl-PL" dirty="0"/>
              <a:t> v </a:t>
            </a:r>
            <a:r>
              <a:rPr lang="pl-PL" dirty="0" err="1"/>
              <a:t>první</a:t>
            </a:r>
            <a:r>
              <a:rPr lang="pl-PL" dirty="0"/>
              <a:t> </a:t>
            </a:r>
            <a:r>
              <a:rPr lang="pl-PL" dirty="0" err="1"/>
              <a:t>polovině</a:t>
            </a:r>
            <a:r>
              <a:rPr lang="pl-PL" dirty="0"/>
              <a:t> 20. </a:t>
            </a:r>
            <a:r>
              <a:rPr lang="pl-PL" dirty="0" err="1"/>
              <a:t>století</a:t>
            </a:r>
            <a:r>
              <a:rPr lang="pl-PL" dirty="0"/>
              <a:t>, </a:t>
            </a:r>
            <a:r>
              <a:rPr lang="pl-PL" dirty="0" err="1"/>
              <a:t>pokr</a:t>
            </a:r>
            <a:r>
              <a:rPr lang="pl-PL" dirty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68080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/>
              <a:t>Růst</a:t>
            </a:r>
            <a:r>
              <a:rPr lang="pl-PL" dirty="0"/>
              <a:t> </a:t>
            </a:r>
            <a:r>
              <a:rPr lang="pl-PL" dirty="0" err="1"/>
              <a:t>zaměstnanosti</a:t>
            </a:r>
            <a:r>
              <a:rPr lang="pl-PL" dirty="0"/>
              <a:t> v 70. </a:t>
            </a:r>
            <a:r>
              <a:rPr lang="pl-PL" dirty="0" err="1"/>
              <a:t>letech</a:t>
            </a:r>
            <a:r>
              <a:rPr lang="pl-PL" dirty="0"/>
              <a:t> - 1700 </a:t>
            </a:r>
            <a:r>
              <a:rPr lang="pl-PL" dirty="0" err="1"/>
              <a:t>osob</a:t>
            </a:r>
            <a:endParaRPr lang="pl-PL" dirty="0"/>
          </a:p>
          <a:p>
            <a:r>
              <a:rPr lang="pl-PL" dirty="0" err="1"/>
              <a:t>Bohaté</a:t>
            </a:r>
            <a:r>
              <a:rPr lang="pl-PL" dirty="0"/>
              <a:t> </a:t>
            </a:r>
            <a:r>
              <a:rPr lang="pl-PL" dirty="0" err="1"/>
              <a:t>zaměstnanecké</a:t>
            </a:r>
            <a:r>
              <a:rPr lang="pl-PL" dirty="0"/>
              <a:t> benefity:</a:t>
            </a:r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 smtClean="0"/>
              <a:t>Jesle</a:t>
            </a:r>
            <a:r>
              <a:rPr lang="pl-PL" dirty="0" smtClean="0"/>
              <a:t> </a:t>
            </a:r>
            <a:r>
              <a:rPr lang="pl-PL" dirty="0"/>
              <a:t>a </a:t>
            </a:r>
            <a:r>
              <a:rPr lang="pl-PL" dirty="0" err="1"/>
              <a:t>školky</a:t>
            </a:r>
            <a:r>
              <a:rPr lang="pl-PL" dirty="0"/>
              <a:t> pro </a:t>
            </a:r>
            <a:r>
              <a:rPr lang="pl-PL" dirty="0" err="1"/>
              <a:t>děti</a:t>
            </a:r>
            <a:r>
              <a:rPr lang="pl-PL" dirty="0"/>
              <a:t> </a:t>
            </a:r>
            <a:r>
              <a:rPr lang="pl-PL" dirty="0" err="1"/>
              <a:t>zaměstnanců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 smtClean="0"/>
              <a:t>Lékařské</a:t>
            </a:r>
            <a:r>
              <a:rPr lang="pl-PL" dirty="0" smtClean="0"/>
              <a:t> </a:t>
            </a:r>
            <a:r>
              <a:rPr lang="pl-PL" dirty="0" err="1"/>
              <a:t>výhody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 smtClean="0"/>
              <a:t>Dětské</a:t>
            </a:r>
            <a:r>
              <a:rPr lang="pl-PL" dirty="0" smtClean="0"/>
              <a:t> </a:t>
            </a:r>
            <a:r>
              <a:rPr lang="pl-PL" dirty="0" err="1"/>
              <a:t>tábory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 smtClean="0"/>
              <a:t>Dělnické</a:t>
            </a:r>
            <a:r>
              <a:rPr lang="pl-PL" dirty="0" smtClean="0"/>
              <a:t> </a:t>
            </a:r>
            <a:r>
              <a:rPr lang="pl-PL" dirty="0" err="1"/>
              <a:t>prázdniny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382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Historie </a:t>
            </a:r>
            <a:r>
              <a:rPr lang="pl-PL" dirty="0" err="1"/>
              <a:t>polské</a:t>
            </a:r>
            <a:r>
              <a:rPr lang="pl-PL" dirty="0"/>
              <a:t> </a:t>
            </a:r>
            <a:r>
              <a:rPr lang="pl-PL" dirty="0" err="1"/>
              <a:t>sklářské</a:t>
            </a:r>
            <a:r>
              <a:rPr lang="pl-PL" dirty="0"/>
              <a:t> </a:t>
            </a:r>
            <a:r>
              <a:rPr lang="pl-PL" dirty="0" err="1"/>
              <a:t>výroby</a:t>
            </a:r>
            <a:r>
              <a:rPr lang="pl-PL" dirty="0"/>
              <a:t> v </a:t>
            </a:r>
            <a:r>
              <a:rPr lang="pl-PL" dirty="0" err="1"/>
              <a:t>první</a:t>
            </a:r>
            <a:r>
              <a:rPr lang="pl-PL" dirty="0"/>
              <a:t> </a:t>
            </a:r>
            <a:r>
              <a:rPr lang="pl-PL" dirty="0" err="1"/>
              <a:t>polovině</a:t>
            </a:r>
            <a:r>
              <a:rPr lang="pl-PL" dirty="0"/>
              <a:t> 20. </a:t>
            </a:r>
            <a:r>
              <a:rPr lang="pl-PL" dirty="0" err="1"/>
              <a:t>století</a:t>
            </a:r>
            <a:r>
              <a:rPr lang="pl-PL" dirty="0"/>
              <a:t>, </a:t>
            </a:r>
            <a:r>
              <a:rPr lang="pl-PL" dirty="0" err="1"/>
              <a:t>pokr</a:t>
            </a:r>
            <a:r>
              <a:rPr lang="pl-PL" dirty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Autofit/>
          </a:bodyPr>
          <a:lstStyle/>
          <a:p>
            <a:r>
              <a:rPr lang="pl-PL" sz="2500" dirty="0" err="1"/>
              <a:t>Devadesátá</a:t>
            </a:r>
            <a:r>
              <a:rPr lang="pl-PL" sz="2500" dirty="0"/>
              <a:t> </a:t>
            </a:r>
            <a:r>
              <a:rPr lang="pl-PL" sz="2500" dirty="0" err="1"/>
              <a:t>léta</a:t>
            </a:r>
            <a:r>
              <a:rPr lang="pl-PL" sz="2500" dirty="0"/>
              <a:t> </a:t>
            </a:r>
            <a:r>
              <a:rPr lang="pl-PL" sz="2500" dirty="0" err="1"/>
              <a:t>dvacátého</a:t>
            </a:r>
            <a:r>
              <a:rPr lang="pl-PL" sz="2500" dirty="0"/>
              <a:t> </a:t>
            </a:r>
            <a:r>
              <a:rPr lang="pl-PL" sz="2500" dirty="0" err="1"/>
              <a:t>století</a:t>
            </a:r>
            <a:r>
              <a:rPr lang="pl-PL" sz="2500" dirty="0"/>
              <a:t> - </a:t>
            </a:r>
            <a:r>
              <a:rPr lang="pl-PL" sz="2500" dirty="0" err="1"/>
              <a:t>krize</a:t>
            </a:r>
            <a:r>
              <a:rPr lang="pl-PL" sz="2500" dirty="0"/>
              <a:t> </a:t>
            </a:r>
            <a:r>
              <a:rPr lang="pl-PL" sz="2500" dirty="0" err="1"/>
              <a:t>ve</a:t>
            </a:r>
            <a:r>
              <a:rPr lang="pl-PL" sz="2500" dirty="0"/>
              <a:t> </a:t>
            </a:r>
            <a:r>
              <a:rPr lang="pl-PL" sz="2500" dirty="0" err="1"/>
              <a:t>sklářském</a:t>
            </a:r>
            <a:r>
              <a:rPr lang="pl-PL" sz="2500" dirty="0"/>
              <a:t> </a:t>
            </a:r>
            <a:r>
              <a:rPr lang="pl-PL" sz="2500" dirty="0" err="1"/>
              <a:t>průmyslu</a:t>
            </a:r>
            <a:endParaRPr lang="pl-PL" sz="2500" dirty="0"/>
          </a:p>
          <a:p>
            <a:r>
              <a:rPr lang="pl-PL" sz="2500" dirty="0"/>
              <a:t>PHS - </a:t>
            </a:r>
            <a:r>
              <a:rPr lang="pl-PL" sz="2500" dirty="0" err="1"/>
              <a:t>správce</a:t>
            </a:r>
            <a:r>
              <a:rPr lang="pl-PL" sz="2500" dirty="0"/>
              <a:t> </a:t>
            </a:r>
            <a:r>
              <a:rPr lang="pl-PL" sz="2500" dirty="0" err="1"/>
              <a:t>konkurzní</a:t>
            </a:r>
            <a:r>
              <a:rPr lang="pl-PL" sz="2500" dirty="0"/>
              <a:t> </a:t>
            </a:r>
            <a:r>
              <a:rPr lang="pl-PL" sz="2500" dirty="0" err="1"/>
              <a:t>podstaty</a:t>
            </a:r>
            <a:r>
              <a:rPr lang="pl-PL" sz="2500" dirty="0"/>
              <a:t> 1994.</a:t>
            </a:r>
          </a:p>
          <a:p>
            <a:r>
              <a:rPr lang="pl-PL" sz="2500" dirty="0" err="1"/>
              <a:t>Prodej</a:t>
            </a:r>
            <a:r>
              <a:rPr lang="pl-PL" sz="2500" dirty="0"/>
              <a:t> </a:t>
            </a:r>
            <a:r>
              <a:rPr lang="pl-PL" sz="2500" dirty="0" err="1"/>
              <a:t>sklárny</a:t>
            </a:r>
            <a:r>
              <a:rPr lang="pl-PL" sz="2500" dirty="0"/>
              <a:t> "Nysa" a "Polam" v </a:t>
            </a:r>
            <a:r>
              <a:rPr lang="pl-PL" sz="2500" dirty="0" err="1"/>
              <a:t>roce</a:t>
            </a:r>
            <a:r>
              <a:rPr lang="pl-PL" sz="2500" dirty="0"/>
              <a:t> 1996. Januszowi </a:t>
            </a:r>
            <a:r>
              <a:rPr lang="pl-PL" sz="2500" dirty="0" err="1"/>
              <a:t>Nowakowskemu</a:t>
            </a:r>
            <a:endParaRPr lang="pl-PL" sz="2500" dirty="0"/>
          </a:p>
          <a:p>
            <a:r>
              <a:rPr lang="pl-PL" sz="2500" dirty="0"/>
              <a:t>1997 - </a:t>
            </a:r>
            <a:r>
              <a:rPr lang="pl-PL" sz="2500" dirty="0" err="1"/>
              <a:t>Závod</a:t>
            </a:r>
            <a:r>
              <a:rPr lang="pl-PL" sz="2500" dirty="0"/>
              <a:t> "Łużyce" - </a:t>
            </a:r>
            <a:r>
              <a:rPr lang="pl-PL" sz="2500" dirty="0" err="1"/>
              <a:t>společnost</a:t>
            </a:r>
            <a:r>
              <a:rPr lang="pl-PL" sz="2500" dirty="0"/>
              <a:t> Pieńskie Huty Szkła "Łużyce"</a:t>
            </a:r>
          </a:p>
          <a:p>
            <a:r>
              <a:rPr lang="pl-PL" sz="2500" dirty="0"/>
              <a:t>21. </a:t>
            </a:r>
            <a:r>
              <a:rPr lang="pl-PL" sz="2500" dirty="0" err="1"/>
              <a:t>století</a:t>
            </a:r>
            <a:r>
              <a:rPr lang="pl-PL" sz="2500" dirty="0"/>
              <a:t> - kolaps </a:t>
            </a:r>
            <a:r>
              <a:rPr lang="pl-PL" sz="2500" dirty="0" err="1"/>
              <a:t>sklářského</a:t>
            </a:r>
            <a:r>
              <a:rPr lang="pl-PL" sz="2500" dirty="0"/>
              <a:t> </a:t>
            </a:r>
            <a:r>
              <a:rPr lang="pl-PL" sz="2500" dirty="0" err="1"/>
              <a:t>průmyslu</a:t>
            </a:r>
            <a:endParaRPr lang="pl-PL" sz="2500" dirty="0"/>
          </a:p>
          <a:p>
            <a:pPr marL="0" indent="0">
              <a:buNone/>
            </a:pPr>
            <a:r>
              <a:rPr lang="pl-PL" sz="2500" dirty="0" smtClean="0"/>
              <a:t>- </a:t>
            </a:r>
            <a:r>
              <a:rPr lang="pl-PL" sz="2500" dirty="0" err="1" smtClean="0"/>
              <a:t>Jediná</a:t>
            </a:r>
            <a:r>
              <a:rPr lang="pl-PL" sz="2500" dirty="0" smtClean="0"/>
              <a:t> </a:t>
            </a:r>
            <a:r>
              <a:rPr lang="pl-PL" sz="2500" dirty="0" err="1"/>
              <a:t>sklárnav</a:t>
            </a:r>
            <a:r>
              <a:rPr lang="pl-PL" sz="2500" dirty="0"/>
              <a:t> </a:t>
            </a:r>
            <a:r>
              <a:rPr lang="pl-PL" sz="2500" dirty="0" err="1"/>
              <a:t>provozu</a:t>
            </a:r>
            <a:r>
              <a:rPr lang="pl-PL" sz="2500" dirty="0"/>
              <a:t>  "Łużyce" </a:t>
            </a:r>
            <a:r>
              <a:rPr lang="pl-PL" sz="2500" dirty="0" err="1"/>
              <a:t>patřící</a:t>
            </a:r>
            <a:r>
              <a:rPr lang="pl-PL" sz="2500" dirty="0"/>
              <a:t> </a:t>
            </a:r>
            <a:r>
              <a:rPr lang="pl-PL" sz="2500" dirty="0" err="1"/>
              <a:t>společnosti</a:t>
            </a:r>
            <a:r>
              <a:rPr lang="pl-PL" sz="2500" dirty="0"/>
              <a:t> PHS "Łużyce"</a:t>
            </a:r>
          </a:p>
          <a:p>
            <a:r>
              <a:rPr lang="pl-PL" sz="2500" dirty="0" err="1"/>
              <a:t>Uzavření</a:t>
            </a:r>
            <a:r>
              <a:rPr lang="pl-PL" sz="2500" dirty="0"/>
              <a:t> v </a:t>
            </a:r>
            <a:r>
              <a:rPr lang="pl-PL" sz="2500" dirty="0" err="1"/>
              <a:t>roce</a:t>
            </a:r>
            <a:r>
              <a:rPr lang="pl-PL" sz="2500" dirty="0"/>
              <a:t> 2018 </a:t>
            </a:r>
            <a:r>
              <a:rPr lang="pl-PL" sz="2500" dirty="0" err="1"/>
              <a:t>továrny</a:t>
            </a:r>
            <a:r>
              <a:rPr lang="pl-PL" sz="2500" dirty="0"/>
              <a:t> na </a:t>
            </a:r>
            <a:r>
              <a:rPr lang="pl-PL" sz="2500" dirty="0" err="1"/>
              <a:t>výrobu</a:t>
            </a:r>
            <a:r>
              <a:rPr lang="pl-PL" sz="2500" dirty="0"/>
              <a:t> </a:t>
            </a:r>
            <a:r>
              <a:rPr lang="pl-PL" sz="2500" dirty="0" err="1"/>
              <a:t>skláčských</a:t>
            </a:r>
            <a:r>
              <a:rPr lang="pl-PL" sz="2500" dirty="0"/>
              <a:t> </a:t>
            </a:r>
            <a:r>
              <a:rPr lang="pl-PL" sz="2500" dirty="0" err="1" smtClean="0"/>
              <a:t>fore</a:t>
            </a: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16365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/>
          <a:lstStyle/>
          <a:p>
            <a:pPr algn="ctr"/>
            <a:r>
              <a:rPr lang="pl-PL" dirty="0" err="1"/>
              <a:t>Pěstování</a:t>
            </a:r>
            <a:r>
              <a:rPr lang="pl-PL" dirty="0"/>
              <a:t> </a:t>
            </a:r>
            <a:r>
              <a:rPr lang="pl-PL" dirty="0" err="1"/>
              <a:t>sklářských</a:t>
            </a:r>
            <a:r>
              <a:rPr lang="pl-PL" dirty="0"/>
              <a:t> </a:t>
            </a:r>
            <a:r>
              <a:rPr lang="pl-PL" dirty="0" err="1"/>
              <a:t>tradic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76192"/>
          </a:xfrm>
        </p:spPr>
        <p:txBody>
          <a:bodyPr/>
          <a:lstStyle/>
          <a:p>
            <a:r>
              <a:rPr lang="pl-PL" dirty="0" err="1"/>
              <a:t>Stávající</a:t>
            </a:r>
            <a:r>
              <a:rPr lang="pl-PL" dirty="0"/>
              <a:t> </a:t>
            </a:r>
            <a:r>
              <a:rPr lang="pl-PL" dirty="0" err="1"/>
              <a:t>společnosti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 smtClean="0"/>
              <a:t>Společnost</a:t>
            </a:r>
            <a:r>
              <a:rPr lang="pl-PL" dirty="0" smtClean="0"/>
              <a:t> </a:t>
            </a:r>
            <a:r>
              <a:rPr lang="pl-PL" dirty="0"/>
              <a:t>Pieńskie Huty Szkła "</a:t>
            </a:r>
            <a:r>
              <a:rPr lang="pl-PL" dirty="0" err="1"/>
              <a:t>Lužice</a:t>
            </a:r>
            <a:r>
              <a:rPr lang="pl-PL" dirty="0"/>
              <a:t>"</a:t>
            </a:r>
          </a:p>
          <a:p>
            <a:pPr marL="0" indent="0">
              <a:buNone/>
            </a:pPr>
            <a:r>
              <a:rPr lang="pl-PL" dirty="0" smtClean="0"/>
              <a:t>- Szlif-Glass </a:t>
            </a:r>
            <a:r>
              <a:rPr lang="pl-PL" dirty="0"/>
              <a:t>- Urszula a Piotr Szurek</a:t>
            </a:r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 smtClean="0"/>
              <a:t>Englass</a:t>
            </a:r>
            <a:r>
              <a:rPr lang="pl-PL" dirty="0" smtClean="0"/>
              <a:t> </a:t>
            </a:r>
            <a:r>
              <a:rPr lang="pl-PL" dirty="0"/>
              <a:t>- Mariusz </a:t>
            </a:r>
            <a:r>
              <a:rPr lang="pl-PL" dirty="0" err="1"/>
              <a:t>Englard</a:t>
            </a:r>
            <a:endParaRPr lang="pl-PL" dirty="0"/>
          </a:p>
          <a:p>
            <a:r>
              <a:rPr lang="pl-PL" dirty="0" err="1"/>
              <a:t>Sklářská</a:t>
            </a:r>
            <a:r>
              <a:rPr lang="pl-PL" dirty="0"/>
              <a:t> </a:t>
            </a:r>
            <a:r>
              <a:rPr lang="pl-PL" dirty="0" err="1"/>
              <a:t>soutěž</a:t>
            </a:r>
            <a:r>
              <a:rPr lang="pl-PL" dirty="0"/>
              <a:t> v </a:t>
            </a:r>
            <a:r>
              <a:rPr lang="pl-PL" dirty="0" err="1"/>
              <a:t>rámci</a:t>
            </a:r>
            <a:r>
              <a:rPr lang="pl-PL" dirty="0"/>
              <a:t> </a:t>
            </a:r>
            <a:r>
              <a:rPr lang="pl-PL" dirty="0" err="1"/>
              <a:t>Dnů</a:t>
            </a:r>
            <a:r>
              <a:rPr lang="pl-PL" dirty="0"/>
              <a:t> </a:t>
            </a:r>
            <a:r>
              <a:rPr lang="pl-PL" dirty="0" err="1"/>
              <a:t>města</a:t>
            </a:r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35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Pienská</a:t>
            </a:r>
            <a:r>
              <a:rPr lang="pl-PL" dirty="0"/>
              <a:t> </a:t>
            </a:r>
            <a:r>
              <a:rPr lang="pl-PL" dirty="0" err="1"/>
              <a:t>sklárna</a:t>
            </a:r>
            <a:r>
              <a:rPr lang="pl-PL" dirty="0"/>
              <a:t> </a:t>
            </a:r>
            <a:r>
              <a:rPr lang="pl-PL" dirty="0" err="1"/>
              <a:t>Lužice</a:t>
            </a:r>
            <a:r>
              <a:rPr lang="pl-PL" dirty="0"/>
              <a:t> - </a:t>
            </a:r>
            <a:r>
              <a:rPr lang="pl-PL" dirty="0" err="1"/>
              <a:t>která</a:t>
            </a:r>
            <a:r>
              <a:rPr lang="pl-PL" dirty="0"/>
              <a:t> v </a:t>
            </a:r>
            <a:r>
              <a:rPr lang="pl-PL" dirty="0" err="1"/>
              <a:t>současné</a:t>
            </a:r>
            <a:r>
              <a:rPr lang="pl-PL" dirty="0"/>
              <a:t> </a:t>
            </a:r>
            <a:r>
              <a:rPr lang="pl-PL" dirty="0" err="1"/>
              <a:t>době</a:t>
            </a:r>
            <a:r>
              <a:rPr lang="pl-PL" dirty="0"/>
              <a:t>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městě</a:t>
            </a:r>
            <a:r>
              <a:rPr lang="pl-PL" dirty="0"/>
              <a:t> funguje</a:t>
            </a:r>
            <a:endParaRPr lang="pl-PL" dirty="0"/>
          </a:p>
        </p:txBody>
      </p:sp>
      <p:pic>
        <p:nvPicPr>
          <p:cNvPr id="4098" name="Picture 2" descr="F:\Agata\FUNDACJE\EKO REGION\PROJEKTY\projekt szklarski - EKO REGION\konferencja 04.06.2022 - Pieńsk\II prezentacja\huta-luzy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74" y="2708920"/>
            <a:ext cx="7357652" cy="24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Pienská</a:t>
            </a:r>
            <a:r>
              <a:rPr lang="pl-PL" dirty="0"/>
              <a:t> </a:t>
            </a:r>
            <a:r>
              <a:rPr lang="pl-PL" dirty="0" err="1"/>
              <a:t>sklárna</a:t>
            </a:r>
            <a:r>
              <a:rPr lang="pl-PL" dirty="0"/>
              <a:t> </a:t>
            </a:r>
            <a:r>
              <a:rPr lang="pl-PL" dirty="0" err="1"/>
              <a:t>Lužice</a:t>
            </a:r>
            <a:r>
              <a:rPr lang="pl-PL" dirty="0"/>
              <a:t> - </a:t>
            </a:r>
            <a:r>
              <a:rPr lang="pl-PL" dirty="0" err="1"/>
              <a:t>která</a:t>
            </a:r>
            <a:r>
              <a:rPr lang="pl-PL" dirty="0"/>
              <a:t> v </a:t>
            </a:r>
            <a:r>
              <a:rPr lang="pl-PL" dirty="0" err="1"/>
              <a:t>současné</a:t>
            </a:r>
            <a:r>
              <a:rPr lang="pl-PL" dirty="0"/>
              <a:t> </a:t>
            </a:r>
            <a:r>
              <a:rPr lang="pl-PL" dirty="0" err="1"/>
              <a:t>době</a:t>
            </a:r>
            <a:r>
              <a:rPr lang="pl-PL" dirty="0"/>
              <a:t>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městě</a:t>
            </a:r>
            <a:r>
              <a:rPr lang="pl-PL" dirty="0"/>
              <a:t> funguje</a:t>
            </a:r>
            <a:endParaRPr lang="pl-PL" dirty="0"/>
          </a:p>
        </p:txBody>
      </p:sp>
      <p:pic>
        <p:nvPicPr>
          <p:cNvPr id="5122" name="Picture 2" descr="F:\Agata\FUNDACJE\EKO REGION\PROJEKTY\projekt szklarski - EKO REGION\konferencja 04.06.2022 - Pieńsk\II prezentacja\huta-luzyce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739480" cy="491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/>
          <a:lstStyle/>
          <a:p>
            <a:pPr algn="ctr"/>
            <a:r>
              <a:rPr lang="pl-PL" dirty="0"/>
              <a:t>Pieńsk a </a:t>
            </a:r>
            <a:r>
              <a:rPr lang="pl-PL" dirty="0" err="1"/>
              <a:t>sklářské</a:t>
            </a:r>
            <a:r>
              <a:rPr lang="pl-PL" dirty="0"/>
              <a:t> </a:t>
            </a:r>
            <a:r>
              <a:rPr lang="pl-PL" dirty="0" err="1"/>
              <a:t>tradice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912096"/>
          </a:xfrm>
        </p:spPr>
        <p:txBody>
          <a:bodyPr/>
          <a:lstStyle/>
          <a:p>
            <a:r>
              <a:rPr lang="pl-PL" dirty="0"/>
              <a:t>Kultura</a:t>
            </a:r>
          </a:p>
          <a:p>
            <a:r>
              <a:rPr lang="pl-PL" dirty="0" err="1"/>
              <a:t>Řemeslo</a:t>
            </a:r>
            <a:endParaRPr lang="pl-PL" dirty="0"/>
          </a:p>
          <a:p>
            <a:r>
              <a:rPr lang="pl-PL" dirty="0" err="1" smtClean="0"/>
              <a:t>Proslulost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99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2016224"/>
          </a:xfrm>
        </p:spPr>
        <p:txBody>
          <a:bodyPr/>
          <a:lstStyle/>
          <a:p>
            <a:pPr algn="ctr"/>
            <a:r>
              <a:rPr lang="pl-PL" dirty="0" err="1"/>
              <a:t>Děkují</a:t>
            </a:r>
            <a:r>
              <a:rPr lang="pl-PL" dirty="0"/>
              <a:t> za </a:t>
            </a:r>
            <a:r>
              <a:rPr lang="pl-PL"/>
              <a:t>pozornost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905113"/>
            <a:ext cx="44688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17814"/>
            <a:ext cx="1201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5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Úvod</a:t>
            </a:r>
            <a:r>
              <a:rPr lang="pl-PL" dirty="0"/>
              <a:t> do </a:t>
            </a:r>
            <a:r>
              <a:rPr lang="pl-PL" dirty="0" err="1"/>
              <a:t>dějin</a:t>
            </a:r>
            <a:r>
              <a:rPr lang="pl-PL" dirty="0"/>
              <a:t> </a:t>
            </a:r>
            <a:r>
              <a:rPr lang="pl-PL" dirty="0" err="1"/>
              <a:t>sklářství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16152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l-PL" dirty="0" err="1"/>
              <a:t>Poloha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- Polsko-</a:t>
            </a:r>
            <a:r>
              <a:rPr lang="pl-PL" dirty="0" err="1" smtClean="0"/>
              <a:t>české</a:t>
            </a:r>
            <a:r>
              <a:rPr lang="pl-PL" dirty="0" smtClean="0"/>
              <a:t> </a:t>
            </a:r>
            <a:r>
              <a:rPr lang="pl-PL" dirty="0" err="1"/>
              <a:t>hranice</a:t>
            </a: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 err="1"/>
              <a:t>Průmysl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 smtClean="0"/>
              <a:t>zemědělská</a:t>
            </a:r>
            <a:r>
              <a:rPr lang="pl-PL" dirty="0" smtClean="0"/>
              <a:t> </a:t>
            </a:r>
            <a:r>
              <a:rPr lang="pl-PL" dirty="0"/>
              <a:t>a </a:t>
            </a:r>
            <a:r>
              <a:rPr lang="pl-PL" dirty="0" err="1"/>
              <a:t>řemeslnická</a:t>
            </a:r>
            <a:r>
              <a:rPr lang="pl-PL" dirty="0"/>
              <a:t> osada</a:t>
            </a:r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 smtClean="0"/>
              <a:t>dílny</a:t>
            </a:r>
            <a:r>
              <a:rPr lang="pl-PL" dirty="0" smtClean="0"/>
              <a:t> </a:t>
            </a:r>
            <a:r>
              <a:rPr lang="pl-PL" dirty="0" err="1"/>
              <a:t>svobodných</a:t>
            </a:r>
            <a:r>
              <a:rPr lang="pl-PL" dirty="0"/>
              <a:t> </a:t>
            </a:r>
            <a:r>
              <a:rPr lang="pl-PL" dirty="0" err="1"/>
              <a:t>tkalců</a:t>
            </a: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Zdroje</a:t>
            </a:r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 smtClean="0"/>
              <a:t>štěrk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 smtClean="0"/>
              <a:t>hlína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 smtClean="0"/>
              <a:t>písek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7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Počátky</a:t>
            </a:r>
            <a:r>
              <a:rPr lang="pl-PL" dirty="0"/>
              <a:t> </a:t>
            </a:r>
            <a:r>
              <a:rPr lang="pl-PL" dirty="0" err="1" smtClean="0"/>
              <a:t>sklářsví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72136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1858r. Pieńsk - </a:t>
            </a:r>
            <a:r>
              <a:rPr lang="en-US" dirty="0" err="1" smtClean="0"/>
              <a:t>Menzel</a:t>
            </a:r>
            <a:r>
              <a:rPr lang="en-US" dirty="0" smtClean="0"/>
              <a:t> </a:t>
            </a:r>
            <a:r>
              <a:rPr lang="en-US" dirty="0"/>
              <a:t>z </a:t>
            </a:r>
            <a:r>
              <a:rPr lang="en-US" dirty="0" err="1"/>
              <a:t>Ruszowa</a:t>
            </a:r>
            <a:r>
              <a:rPr lang="en-US" dirty="0"/>
              <a:t> i </a:t>
            </a:r>
            <a:r>
              <a:rPr lang="en-US" dirty="0" err="1"/>
              <a:t>Behnisch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 smtClean="0"/>
              <a:t>Zgorzelca</a:t>
            </a:r>
            <a:endParaRPr lang="pl-PL" dirty="0" smtClean="0"/>
          </a:p>
          <a:p>
            <a:r>
              <a:rPr lang="pl-PL" dirty="0" smtClean="0"/>
              <a:t>1860r. powstanie 3 kolejnych hut</a:t>
            </a:r>
          </a:p>
          <a:p>
            <a:r>
              <a:rPr lang="pl-PL" dirty="0" smtClean="0"/>
              <a:t>1869r. „NYSA”</a:t>
            </a:r>
          </a:p>
          <a:p>
            <a:r>
              <a:rPr lang="pl-PL" dirty="0" smtClean="0"/>
              <a:t>1872r. „ŁUŻYCE” – bracia </a:t>
            </a:r>
            <a:r>
              <a:rPr lang="pl-PL" smtClean="0"/>
              <a:t>Putzler</a:t>
            </a:r>
            <a:endParaRPr lang="pl-PL" dirty="0" smtClean="0"/>
          </a:p>
          <a:p>
            <a:r>
              <a:rPr lang="pl-PL" dirty="0" smtClean="0"/>
              <a:t>1887r. i 1888r. – ZNICZ A i ZNICZ B</a:t>
            </a:r>
          </a:p>
          <a:p>
            <a:r>
              <a:rPr lang="pl-PL" dirty="0" smtClean="0"/>
              <a:t>1900r. </a:t>
            </a:r>
            <a:r>
              <a:rPr lang="pl-PL" dirty="0"/>
              <a:t>„FABRYKA FORM SZKLARSKICH’ - </a:t>
            </a:r>
            <a:r>
              <a:rPr lang="pl-PL" dirty="0" err="1" smtClean="0"/>
              <a:t>Angermann</a:t>
            </a:r>
            <a:r>
              <a:rPr lang="pl-PL" dirty="0" smtClean="0"/>
              <a:t> </a:t>
            </a:r>
            <a:r>
              <a:rPr lang="pl-PL" dirty="0"/>
              <a:t>i </a:t>
            </a:r>
            <a:r>
              <a:rPr lang="pl-PL" dirty="0" err="1" smtClean="0"/>
              <a:t>Keppler</a:t>
            </a:r>
            <a:endParaRPr lang="pl-PL" dirty="0" smtClean="0"/>
          </a:p>
          <a:p>
            <a:r>
              <a:rPr lang="pl-PL" dirty="0" smtClean="0"/>
              <a:t>1905r. „FABRYKA TEKTURY”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13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/>
          <a:lstStyle/>
          <a:p>
            <a:pPr algn="ctr"/>
            <a:r>
              <a:rPr lang="pl-PL" dirty="0"/>
              <a:t>"Adler </a:t>
            </a:r>
            <a:r>
              <a:rPr lang="pl-PL" dirty="0" err="1"/>
              <a:t>hutte</a:t>
            </a:r>
            <a:r>
              <a:rPr lang="pl-PL" dirty="0"/>
              <a:t>" - </a:t>
            </a:r>
            <a:r>
              <a:rPr lang="pl-PL" dirty="0" err="1"/>
              <a:t>sklárna</a:t>
            </a:r>
            <a:r>
              <a:rPr lang="pl-PL" dirty="0"/>
              <a:t> "</a:t>
            </a:r>
            <a:r>
              <a:rPr lang="pl-PL" dirty="0" err="1"/>
              <a:t>Lužice</a:t>
            </a:r>
            <a:r>
              <a:rPr lang="pl-PL" dirty="0"/>
              <a:t>"</a:t>
            </a:r>
            <a:endParaRPr lang="pl-PL" dirty="0"/>
          </a:p>
        </p:txBody>
      </p:sp>
      <p:pic>
        <p:nvPicPr>
          <p:cNvPr id="1026" name="Picture 2" descr="F:\Agata\FUNDACJE\EKO REGION\PROJEKTY\projekt szklarski - EKO REGION\konferencja 04.06.2022 - Pieńsk\II prezentacja\Adler-hut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962246" cy="32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/>
          <a:lstStyle/>
          <a:p>
            <a:pPr algn="ctr"/>
            <a:r>
              <a:rPr lang="pl-PL" dirty="0" err="1"/>
              <a:t>Počátky</a:t>
            </a:r>
            <a:r>
              <a:rPr lang="pl-PL" dirty="0"/>
              <a:t> </a:t>
            </a:r>
            <a:r>
              <a:rPr lang="pl-PL" dirty="0" err="1"/>
              <a:t>sklářsví</a:t>
            </a:r>
            <a:r>
              <a:rPr lang="pl-PL" dirty="0"/>
              <a:t> </a:t>
            </a:r>
            <a:r>
              <a:rPr lang="pl-PL" dirty="0" err="1"/>
              <a:t>pokračování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48200"/>
          </a:xfrm>
        </p:spPr>
        <p:txBody>
          <a:bodyPr>
            <a:normAutofit/>
          </a:bodyPr>
          <a:lstStyle/>
          <a:p>
            <a:r>
              <a:rPr lang="pl-PL" sz="2600" dirty="0" err="1"/>
              <a:t>Bratři</a:t>
            </a:r>
            <a:r>
              <a:rPr lang="pl-PL" sz="2600" dirty="0"/>
              <a:t> </a:t>
            </a:r>
            <a:r>
              <a:rPr lang="pl-PL" sz="2600" dirty="0" err="1"/>
              <a:t>Süßmuthovi</a:t>
            </a:r>
            <a:r>
              <a:rPr lang="pl-PL" sz="2600" dirty="0"/>
              <a:t> - Richard a </a:t>
            </a:r>
            <a:r>
              <a:rPr lang="pl-PL" sz="2600" dirty="0" err="1"/>
              <a:t>Ruhland</a:t>
            </a:r>
            <a:endParaRPr lang="pl-PL" sz="2600" dirty="0"/>
          </a:p>
          <a:p>
            <a:pPr marL="0" indent="0">
              <a:buNone/>
            </a:pPr>
            <a:r>
              <a:rPr lang="pl-PL" sz="2600" dirty="0" smtClean="0"/>
              <a:t>- </a:t>
            </a:r>
            <a:r>
              <a:rPr lang="pl-PL" sz="2600" dirty="0" err="1" smtClean="0"/>
              <a:t>Penziger</a:t>
            </a:r>
            <a:r>
              <a:rPr lang="pl-PL" sz="2600" dirty="0" smtClean="0"/>
              <a:t> </a:t>
            </a:r>
            <a:r>
              <a:rPr lang="pl-PL" sz="2600" dirty="0"/>
              <a:t>"</a:t>
            </a:r>
            <a:r>
              <a:rPr lang="pl-PL" sz="2600" dirty="0" err="1" smtClean="0"/>
              <a:t>Adlerhütte</a:t>
            </a:r>
            <a:r>
              <a:rPr lang="pl-PL" sz="2600" dirty="0" smtClean="0"/>
              <a:t>"</a:t>
            </a:r>
          </a:p>
          <a:p>
            <a:pPr marL="0" indent="0">
              <a:buNone/>
            </a:pPr>
            <a:r>
              <a:rPr lang="pl-PL" sz="2600" dirty="0" smtClean="0"/>
              <a:t>- 1922 - </a:t>
            </a:r>
            <a:r>
              <a:rPr lang="pl-PL" sz="2600" dirty="0" err="1" smtClean="0"/>
              <a:t>Státní</a:t>
            </a:r>
            <a:r>
              <a:rPr lang="pl-PL" sz="2600" dirty="0" smtClean="0"/>
              <a:t> akademie </a:t>
            </a:r>
            <a:r>
              <a:rPr lang="pl-PL" sz="2600" dirty="0" err="1" smtClean="0"/>
              <a:t>užitých</a:t>
            </a:r>
            <a:r>
              <a:rPr lang="pl-PL" sz="2600" dirty="0" smtClean="0"/>
              <a:t> </a:t>
            </a:r>
            <a:r>
              <a:rPr lang="pl-PL" sz="2600" dirty="0" err="1" smtClean="0"/>
              <a:t>umění</a:t>
            </a:r>
            <a:r>
              <a:rPr lang="pl-PL" sz="2600" dirty="0" smtClean="0"/>
              <a:t> v </a:t>
            </a:r>
            <a:r>
              <a:rPr lang="pl-PL" sz="2600" dirty="0" err="1" smtClean="0"/>
              <a:t>Drážďanech</a:t>
            </a:r>
            <a:endParaRPr lang="pl-PL" sz="2600" dirty="0" smtClean="0"/>
          </a:p>
          <a:p>
            <a:pPr marL="0" indent="0">
              <a:buNone/>
            </a:pPr>
            <a:r>
              <a:rPr lang="pl-PL" sz="2600" dirty="0" smtClean="0"/>
              <a:t>- 1924 </a:t>
            </a:r>
            <a:r>
              <a:rPr lang="pl-PL" sz="2600" dirty="0"/>
              <a:t>- </a:t>
            </a:r>
            <a:r>
              <a:rPr lang="pl-PL" sz="2600" dirty="0" err="1"/>
              <a:t>dílna</a:t>
            </a:r>
            <a:r>
              <a:rPr lang="pl-PL" sz="2600" dirty="0"/>
              <a:t> </a:t>
            </a:r>
            <a:r>
              <a:rPr lang="pl-PL" sz="2600" dirty="0" err="1"/>
              <a:t>uměleckého</a:t>
            </a:r>
            <a:r>
              <a:rPr lang="pl-PL" sz="2600" dirty="0"/>
              <a:t> </a:t>
            </a:r>
            <a:r>
              <a:rPr lang="pl-PL" sz="2600" dirty="0" err="1"/>
              <a:t>skla</a:t>
            </a:r>
            <a:endParaRPr lang="pl-PL" sz="2600" dirty="0"/>
          </a:p>
          <a:p>
            <a:pPr marL="0" indent="0">
              <a:buNone/>
            </a:pPr>
            <a:r>
              <a:rPr lang="pl-PL" sz="2600" dirty="0" smtClean="0"/>
              <a:t>- 1927 </a:t>
            </a:r>
            <a:r>
              <a:rPr lang="pl-PL" sz="2600" dirty="0"/>
              <a:t>- </a:t>
            </a:r>
            <a:r>
              <a:rPr lang="pl-PL" sz="2600" dirty="0" err="1"/>
              <a:t>veletrhy</a:t>
            </a:r>
            <a:r>
              <a:rPr lang="pl-PL" sz="2600" dirty="0"/>
              <a:t> - "</a:t>
            </a:r>
            <a:r>
              <a:rPr lang="pl-PL" sz="2600" dirty="0" err="1"/>
              <a:t>Evropské</a:t>
            </a:r>
            <a:r>
              <a:rPr lang="pl-PL" sz="2600" dirty="0"/>
              <a:t> </a:t>
            </a:r>
            <a:r>
              <a:rPr lang="pl-PL" sz="2600" dirty="0" err="1"/>
              <a:t>umění</a:t>
            </a:r>
            <a:r>
              <a:rPr lang="pl-PL" sz="2600" dirty="0"/>
              <a:t> a </a:t>
            </a:r>
            <a:r>
              <a:rPr lang="pl-PL" sz="2600" dirty="0" err="1"/>
              <a:t>řemesla</a:t>
            </a:r>
            <a:r>
              <a:rPr lang="pl-PL" sz="2600" dirty="0"/>
              <a:t>" v Lipsku a na </a:t>
            </a:r>
            <a:r>
              <a:rPr lang="pl-PL" sz="2600" dirty="0" err="1"/>
              <a:t>mezinárodních</a:t>
            </a:r>
            <a:r>
              <a:rPr lang="pl-PL" sz="2600" dirty="0"/>
              <a:t> </a:t>
            </a:r>
            <a:r>
              <a:rPr lang="pl-PL" sz="2600" dirty="0" err="1"/>
              <a:t>veletrzích</a:t>
            </a:r>
            <a:r>
              <a:rPr lang="pl-PL" sz="2600" dirty="0"/>
              <a:t> v </a:t>
            </a:r>
            <a:r>
              <a:rPr lang="pl-PL" sz="2600" dirty="0" err="1"/>
              <a:t>Monze</a:t>
            </a:r>
            <a:endParaRPr lang="pl-PL" sz="2600" dirty="0"/>
          </a:p>
          <a:p>
            <a:pPr marL="0" indent="0">
              <a:buNone/>
            </a:pPr>
            <a:r>
              <a:rPr lang="pl-PL" sz="2600" dirty="0" smtClean="0"/>
              <a:t>- 1928 </a:t>
            </a:r>
            <a:r>
              <a:rPr lang="pl-PL" sz="2600" dirty="0"/>
              <a:t>- </a:t>
            </a:r>
            <a:r>
              <a:rPr lang="pl-PL" sz="2600" dirty="0" err="1"/>
              <a:t>vzory</a:t>
            </a:r>
            <a:r>
              <a:rPr lang="pl-PL" sz="2600" dirty="0"/>
              <a:t> </a:t>
            </a:r>
            <a:r>
              <a:rPr lang="pl-PL" sz="2600" dirty="0" err="1"/>
              <a:t>raženého</a:t>
            </a:r>
            <a:r>
              <a:rPr lang="pl-PL" sz="2600" dirty="0"/>
              <a:t> </a:t>
            </a:r>
            <a:r>
              <a:rPr lang="pl-PL" sz="2600" dirty="0" err="1"/>
              <a:t>skla</a:t>
            </a:r>
            <a:r>
              <a:rPr lang="pl-PL" sz="2600" dirty="0"/>
              <a:t> a "</a:t>
            </a:r>
            <a:r>
              <a:rPr lang="pl-PL" sz="2600" dirty="0" err="1"/>
              <a:t>Sklo</a:t>
            </a:r>
            <a:r>
              <a:rPr lang="pl-PL" sz="2600" dirty="0"/>
              <a:t> a </a:t>
            </a:r>
            <a:r>
              <a:rPr lang="pl-PL" sz="2600" dirty="0" err="1"/>
              <a:t>kov</a:t>
            </a:r>
            <a:r>
              <a:rPr lang="pl-PL" sz="2600" dirty="0"/>
              <a:t>" </a:t>
            </a:r>
            <a:r>
              <a:rPr lang="pl-PL" sz="2600" dirty="0" err="1"/>
              <a:t>Berlín</a:t>
            </a:r>
            <a:endParaRPr lang="pl-PL" sz="2600" dirty="0"/>
          </a:p>
          <a:p>
            <a:pPr marL="0" indent="0">
              <a:buNone/>
            </a:pPr>
            <a:r>
              <a:rPr lang="pl-PL" sz="2600" dirty="0" smtClean="0"/>
              <a:t>- 1931 </a:t>
            </a:r>
            <a:r>
              <a:rPr lang="pl-PL" sz="2600" dirty="0"/>
              <a:t>a 1934. </a:t>
            </a:r>
            <a:r>
              <a:rPr lang="pl-PL" sz="2600" dirty="0" err="1"/>
              <a:t>Milánské</a:t>
            </a:r>
            <a:r>
              <a:rPr lang="pl-PL" sz="2600" dirty="0"/>
              <a:t> </a:t>
            </a:r>
            <a:r>
              <a:rPr lang="pl-PL" sz="2600" dirty="0" err="1"/>
              <a:t>výstavy</a:t>
            </a:r>
            <a:endParaRPr lang="pl-PL" sz="2600" dirty="0"/>
          </a:p>
          <a:p>
            <a:pPr marL="0" indent="0">
              <a:buNone/>
            </a:pPr>
            <a:r>
              <a:rPr lang="pl-PL" sz="2600" dirty="0" smtClean="0"/>
              <a:t>- 50-60 </a:t>
            </a:r>
            <a:r>
              <a:rPr lang="pl-PL" sz="2600" dirty="0"/>
              <a:t>XX </a:t>
            </a:r>
            <a:r>
              <a:rPr lang="pl-PL" sz="2600" dirty="0" err="1"/>
              <a:t>století</a:t>
            </a:r>
            <a:r>
              <a:rPr lang="pl-PL" sz="2600" dirty="0"/>
              <a:t> - </a:t>
            </a:r>
            <a:r>
              <a:rPr lang="pl-PL" sz="2600" dirty="0" err="1"/>
              <a:t>četné</a:t>
            </a:r>
            <a:r>
              <a:rPr lang="pl-PL" sz="2600" dirty="0"/>
              <a:t> </a:t>
            </a:r>
            <a:r>
              <a:rPr lang="pl-PL" sz="2600" dirty="0" err="1"/>
              <a:t>výstavy</a:t>
            </a:r>
            <a:endParaRPr lang="pl-PL" sz="2600" dirty="0"/>
          </a:p>
          <a:p>
            <a:pPr marL="0" indent="0">
              <a:buNone/>
            </a:pPr>
            <a:endParaRPr lang="pl-PL" dirty="0" smtClean="0"/>
          </a:p>
          <a:p>
            <a:pPr marL="274320" lvl="1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3330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Vitráže od Richarda Süßmutha - vyrobeno v roce 1934.</a:t>
            </a:r>
            <a:endParaRPr lang="pl-PL" dirty="0"/>
          </a:p>
        </p:txBody>
      </p:sp>
      <p:pic>
        <p:nvPicPr>
          <p:cNvPr id="2050" name="Picture 2" descr="F:\Agata\FUNDACJE\EKO REGION\PROJEKTY\projekt szklarski - EKO REGION\konferencja 04.06.2022 - Pieńsk\II prezentacja\Detale_architektoniczne_elewacji_Klodzko_371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571844"/>
            <a:ext cx="2576863" cy="473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419872" y="6264482"/>
            <a:ext cx="22797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https://polska-org.pl/912515,foto.html</a:t>
            </a:r>
          </a:p>
        </p:txBody>
      </p:sp>
    </p:spTree>
    <p:extLst>
      <p:ext uri="{BB962C8B-B14F-4D97-AF65-F5344CB8AC3E}">
        <p14:creationId xmlns:p14="http://schemas.microsoft.com/office/powerpoint/2010/main" val="25184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Historie </a:t>
            </a:r>
            <a:r>
              <a:rPr lang="pl-PL" dirty="0" err="1"/>
              <a:t>německého</a:t>
            </a:r>
            <a:r>
              <a:rPr lang="pl-PL" dirty="0"/>
              <a:t> </a:t>
            </a:r>
            <a:r>
              <a:rPr lang="pl-PL" dirty="0" err="1"/>
              <a:t>sklářství</a:t>
            </a:r>
            <a:r>
              <a:rPr lang="pl-PL" dirty="0"/>
              <a:t> v </a:t>
            </a:r>
            <a:r>
              <a:rPr lang="pl-PL" dirty="0" err="1"/>
              <a:t>první</a:t>
            </a:r>
            <a:r>
              <a:rPr lang="pl-PL" dirty="0"/>
              <a:t> </a:t>
            </a:r>
            <a:r>
              <a:rPr lang="pl-PL" dirty="0" err="1"/>
              <a:t>polovině</a:t>
            </a:r>
            <a:r>
              <a:rPr lang="pl-PL" dirty="0"/>
              <a:t> 20. </a:t>
            </a:r>
            <a:r>
              <a:rPr lang="pl-PL" dirty="0" err="1"/>
              <a:t>století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408040"/>
          </a:xfrm>
        </p:spPr>
        <p:txBody>
          <a:bodyPr/>
          <a:lstStyle/>
          <a:p>
            <a:r>
              <a:rPr lang="pl-PL" dirty="0"/>
              <a:t>Expo v </a:t>
            </a:r>
            <a:r>
              <a:rPr lang="pl-PL" dirty="0" err="1"/>
              <a:t>Paříži</a:t>
            </a:r>
            <a:r>
              <a:rPr lang="pl-PL" dirty="0"/>
              <a:t> 1937.</a:t>
            </a:r>
          </a:p>
          <a:p>
            <a:r>
              <a:rPr lang="pl-PL" dirty="0"/>
              <a:t>1944-1945</a:t>
            </a:r>
          </a:p>
        </p:txBody>
      </p:sp>
    </p:spTree>
    <p:extLst>
      <p:ext uri="{BB962C8B-B14F-4D97-AF65-F5344CB8AC3E}">
        <p14:creationId xmlns:p14="http://schemas.microsoft.com/office/powerpoint/2010/main" val="17295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Sada</a:t>
            </a:r>
            <a:r>
              <a:rPr lang="pl-PL" dirty="0"/>
              <a:t> </a:t>
            </a:r>
            <a:r>
              <a:rPr lang="pl-PL" dirty="0" err="1"/>
              <a:t>karaf</a:t>
            </a:r>
            <a:r>
              <a:rPr lang="pl-PL" dirty="0"/>
              <a:t> na </a:t>
            </a:r>
            <a:r>
              <a:rPr lang="pl-PL" dirty="0" err="1"/>
              <a:t>likér</a:t>
            </a:r>
            <a:r>
              <a:rPr lang="pl-PL" dirty="0"/>
              <a:t> </a:t>
            </a:r>
            <a:r>
              <a:rPr lang="pl-PL" dirty="0" err="1"/>
              <a:t>Adlerhutte</a:t>
            </a:r>
            <a:r>
              <a:rPr lang="pl-PL" dirty="0"/>
              <a:t/>
            </a:r>
            <a:br>
              <a:rPr lang="pl-PL" dirty="0"/>
            </a:br>
            <a:r>
              <a:rPr lang="pl-PL" sz="1600" dirty="0"/>
              <a:t>Fotografie M. </a:t>
            </a:r>
            <a:r>
              <a:rPr lang="pl-PL" sz="1600" dirty="0" err="1"/>
              <a:t>DubrawskI</a:t>
            </a:r>
            <a:endParaRPr lang="pl-PL" sz="1600" dirty="0"/>
          </a:p>
        </p:txBody>
      </p:sp>
      <p:pic>
        <p:nvPicPr>
          <p:cNvPr id="7170" name="Picture 2" descr="F:\Agata\FUNDACJE\EKO REGION\PROJEKTY\projekt szklarski - EKO REGION\konferencja 04.06.2022 - Pieńsk\II prezentacja\Zestaw-karaf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80928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Historie </a:t>
            </a:r>
            <a:r>
              <a:rPr lang="pl-PL" dirty="0" err="1"/>
              <a:t>polského</a:t>
            </a:r>
            <a:r>
              <a:rPr lang="pl-PL" dirty="0"/>
              <a:t> </a:t>
            </a:r>
            <a:r>
              <a:rPr lang="pl-PL" dirty="0" err="1"/>
              <a:t>sklářského</a:t>
            </a:r>
            <a:r>
              <a:rPr lang="pl-PL" dirty="0"/>
              <a:t> </a:t>
            </a:r>
            <a:r>
              <a:rPr lang="pl-PL" dirty="0" err="1"/>
              <a:t>průmyslu</a:t>
            </a:r>
            <a:r>
              <a:rPr lang="pl-PL" dirty="0"/>
              <a:t> v </a:t>
            </a:r>
            <a:r>
              <a:rPr lang="pl-PL" dirty="0" err="1"/>
              <a:t>první</a:t>
            </a:r>
            <a:r>
              <a:rPr lang="pl-PL" dirty="0"/>
              <a:t> </a:t>
            </a:r>
            <a:r>
              <a:rPr lang="pl-PL" dirty="0" err="1"/>
              <a:t>polovině</a:t>
            </a:r>
            <a:r>
              <a:rPr lang="pl-PL" dirty="0"/>
              <a:t> 20. </a:t>
            </a:r>
            <a:r>
              <a:rPr lang="pl-PL" dirty="0" err="1"/>
              <a:t>století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824536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1946 - </a:t>
            </a:r>
            <a:r>
              <a:rPr lang="pl-PL" dirty="0" err="1"/>
              <a:t>obnovení</a:t>
            </a:r>
            <a:r>
              <a:rPr lang="pl-PL" dirty="0"/>
              <a:t> </a:t>
            </a:r>
            <a:r>
              <a:rPr lang="pl-PL" dirty="0" err="1"/>
              <a:t>výroby</a:t>
            </a:r>
            <a:r>
              <a:rPr lang="pl-PL" dirty="0"/>
              <a:t>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sklárně</a:t>
            </a:r>
            <a:r>
              <a:rPr lang="pl-PL" dirty="0"/>
              <a:t> ul. Łużycka - "Iskra"</a:t>
            </a:r>
          </a:p>
          <a:p>
            <a:r>
              <a:rPr lang="pl-PL" dirty="0"/>
              <a:t>1947 - "</a:t>
            </a:r>
            <a:r>
              <a:rPr lang="pl-PL" dirty="0" err="1"/>
              <a:t>Věčný</a:t>
            </a:r>
            <a:r>
              <a:rPr lang="pl-PL" dirty="0"/>
              <a:t> </a:t>
            </a:r>
            <a:r>
              <a:rPr lang="pl-PL" dirty="0" err="1"/>
              <a:t>ohen</a:t>
            </a:r>
            <a:r>
              <a:rPr lang="pl-PL" dirty="0"/>
              <a:t> B"</a:t>
            </a:r>
          </a:p>
          <a:p>
            <a:r>
              <a:rPr lang="pl-PL" dirty="0"/>
              <a:t>"Łużyce", "Nysa" a </a:t>
            </a:r>
            <a:r>
              <a:rPr lang="pl-PL" dirty="0" err="1"/>
              <a:t>továrna</a:t>
            </a:r>
            <a:r>
              <a:rPr lang="pl-PL" dirty="0"/>
              <a:t> na </a:t>
            </a:r>
            <a:r>
              <a:rPr lang="pl-PL" dirty="0" err="1"/>
              <a:t>skleněné</a:t>
            </a:r>
            <a:r>
              <a:rPr lang="pl-PL" dirty="0"/>
              <a:t> formy a stroje</a:t>
            </a:r>
          </a:p>
          <a:p>
            <a:r>
              <a:rPr lang="pl-PL" dirty="0"/>
              <a:t>1957 - "</a:t>
            </a:r>
            <a:r>
              <a:rPr lang="pl-PL" dirty="0" err="1"/>
              <a:t>Věčný</a:t>
            </a:r>
            <a:r>
              <a:rPr lang="pl-PL" dirty="0"/>
              <a:t> </a:t>
            </a:r>
            <a:r>
              <a:rPr lang="pl-PL" dirty="0" err="1"/>
              <a:t>ohen</a:t>
            </a:r>
            <a:r>
              <a:rPr lang="pl-PL" dirty="0"/>
              <a:t> A"</a:t>
            </a:r>
          </a:p>
          <a:p>
            <a:r>
              <a:rPr lang="pl-PL" dirty="0"/>
              <a:t>1967 - "Pieńskie Huty Szkła"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- Nysa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 smtClean="0"/>
              <a:t>Věčný</a:t>
            </a:r>
            <a:r>
              <a:rPr lang="pl-PL" dirty="0" smtClean="0"/>
              <a:t> </a:t>
            </a:r>
            <a:r>
              <a:rPr lang="pl-PL" dirty="0" err="1"/>
              <a:t>ohen</a:t>
            </a:r>
            <a:r>
              <a:rPr lang="pl-PL" dirty="0"/>
              <a:t> A</a:t>
            </a:r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 smtClean="0"/>
              <a:t>Lužice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 smtClean="0"/>
              <a:t>Věčný</a:t>
            </a:r>
            <a:r>
              <a:rPr lang="pl-PL" dirty="0" smtClean="0"/>
              <a:t> </a:t>
            </a:r>
            <a:r>
              <a:rPr lang="pl-PL" dirty="0" err="1"/>
              <a:t>ohen</a:t>
            </a:r>
            <a:r>
              <a:rPr lang="pl-PL" dirty="0"/>
              <a:t> B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71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547</TotalTime>
  <Words>469</Words>
  <Application>Microsoft Office PowerPoint</Application>
  <PresentationFormat>Pokaz na ekranie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Wędrówka</vt:lpstr>
      <vt:lpstr>Sklářské tradice Pieńsku</vt:lpstr>
      <vt:lpstr>Úvod do dějin sklářství</vt:lpstr>
      <vt:lpstr>Počátky sklářsví</vt:lpstr>
      <vt:lpstr>"Adler hutte" - sklárna "Lužice"</vt:lpstr>
      <vt:lpstr>Počátky sklářsví pokračování</vt:lpstr>
      <vt:lpstr>Vitráže od Richarda Süßmutha - vyrobeno v roce 1934.</vt:lpstr>
      <vt:lpstr>Historie německého sklářství v první polovině 20. století</vt:lpstr>
      <vt:lpstr>Sada karaf na likér Adlerhutte Fotografie M. DubrawskI</vt:lpstr>
      <vt:lpstr>Historie polského sklářského průmyslu v první polovině 20. století</vt:lpstr>
      <vt:lpstr>Historie polské sklářské výroby v první polovině 20. století, pokr.</vt:lpstr>
      <vt:lpstr>Historie polské sklářské výroby v první polovině 20. století, pokr.</vt:lpstr>
      <vt:lpstr>Pěstování sklářských tradic</vt:lpstr>
      <vt:lpstr>Pienská sklárna Lužice - která v současné době ve městě funguje</vt:lpstr>
      <vt:lpstr>Pienská sklárna Lužice - která v současné době ve městě funguje</vt:lpstr>
      <vt:lpstr>Pieńsk a sklářské tradice</vt:lpstr>
      <vt:lpstr>Děkují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Tradycje szklarskie Pieńska</dc:title>
  <dc:creator>Priv</dc:creator>
  <cp:lastModifiedBy>Priv</cp:lastModifiedBy>
  <cp:revision>47</cp:revision>
  <dcterms:created xsi:type="dcterms:W3CDTF">2022-05-10T09:28:23Z</dcterms:created>
  <dcterms:modified xsi:type="dcterms:W3CDTF">2022-06-17T11:08:18Z</dcterms:modified>
</cp:coreProperties>
</file>