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 varScale="1">
        <p:scale>
          <a:sx n="75" d="100"/>
          <a:sy n="75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8D117B-CDAA-481D-A649-53CBD2A0A6D2}" type="datetimeFigureOut">
              <a:rPr lang="pl-PL" smtClean="0"/>
              <a:t>2022.06.17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366F82-EB30-4DA9-8CEC-658EF27E9DE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8648" cy="2547715"/>
          </a:xfrm>
        </p:spPr>
        <p:txBody>
          <a:bodyPr>
            <a:noAutofit/>
          </a:bodyPr>
          <a:lstStyle/>
          <a:p>
            <a:r>
              <a:rPr lang="pl-PL" sz="4800" b="1" dirty="0" err="1"/>
              <a:t>Staleté</a:t>
            </a:r>
            <a:r>
              <a:rPr lang="pl-PL" sz="4800" b="1" dirty="0"/>
              <a:t> </a:t>
            </a:r>
            <a:r>
              <a:rPr lang="pl-PL" sz="4800" b="1" dirty="0" err="1"/>
              <a:t>tradice</a:t>
            </a:r>
            <a:r>
              <a:rPr lang="pl-PL" sz="4800" b="1" dirty="0"/>
              <a:t> </a:t>
            </a:r>
            <a:r>
              <a:rPr lang="pl-PL" sz="4800" b="1" dirty="0" err="1"/>
              <a:t>výroby</a:t>
            </a:r>
            <a:r>
              <a:rPr lang="pl-PL" sz="4800" b="1" dirty="0"/>
              <a:t> </a:t>
            </a:r>
            <a:r>
              <a:rPr lang="pl-PL" sz="4800" b="1" dirty="0" err="1"/>
              <a:t>skla</a:t>
            </a:r>
            <a:r>
              <a:rPr lang="pl-PL" sz="4800" b="1" dirty="0"/>
              <a:t> </a:t>
            </a:r>
            <a:r>
              <a:rPr lang="pl-PL" sz="4800" b="1" dirty="0" err="1"/>
              <a:t>ve</a:t>
            </a:r>
            <a:r>
              <a:rPr lang="pl-PL" sz="4800" b="1" dirty="0"/>
              <a:t> </a:t>
            </a:r>
            <a:r>
              <a:rPr lang="pl-PL" sz="4800" b="1" dirty="0" err="1"/>
              <a:t>Szklarské</a:t>
            </a:r>
            <a:r>
              <a:rPr lang="pl-PL" sz="4800" b="1" dirty="0"/>
              <a:t> </a:t>
            </a:r>
            <a:r>
              <a:rPr lang="pl-PL" sz="4800" b="1" dirty="0" err="1"/>
              <a:t>Porębě</a:t>
            </a:r>
            <a:endParaRPr lang="pl-PL" sz="48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080120"/>
          </a:xfrm>
        </p:spPr>
        <p:txBody>
          <a:bodyPr>
            <a:normAutofit/>
          </a:bodyPr>
          <a:lstStyle/>
          <a:p>
            <a:r>
              <a:rPr lang="pl-PL" sz="2800" dirty="0"/>
              <a:t>Henryk Łubkowski </a:t>
            </a:r>
            <a:endParaRPr lang="pl-PL" sz="2800" dirty="0" smtClean="0"/>
          </a:p>
          <a:p>
            <a:r>
              <a:rPr lang="pl-PL" sz="2800" dirty="0" err="1" smtClean="0"/>
              <a:t>Lesní</a:t>
            </a:r>
            <a:r>
              <a:rPr lang="pl-PL" sz="2800" dirty="0" smtClean="0"/>
              <a:t> </a:t>
            </a:r>
            <a:r>
              <a:rPr lang="pl-PL" sz="2800" dirty="0" err="1"/>
              <a:t>sklárna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6178598" cy="5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7"/>
            <a:ext cx="1766606" cy="59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err="1"/>
              <a:t>Ulička</a:t>
            </a:r>
            <a:r>
              <a:rPr lang="pl-PL" sz="4400" dirty="0"/>
              <a:t> </a:t>
            </a:r>
            <a:r>
              <a:rPr lang="pl-PL" sz="4400" dirty="0" err="1"/>
              <a:t>sklářů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3140968"/>
            <a:ext cx="4030216" cy="3024336"/>
          </a:xfrm>
        </p:spPr>
        <p:txBody>
          <a:bodyPr/>
          <a:lstStyle/>
          <a:p>
            <a:pPr algn="just"/>
            <a:r>
              <a:rPr lang="pl-PL" sz="2000" dirty="0" err="1"/>
              <a:t>Skláři</a:t>
            </a:r>
            <a:r>
              <a:rPr lang="pl-PL" sz="2000" dirty="0"/>
              <a:t>: Alojz </a:t>
            </a:r>
            <a:r>
              <a:rPr lang="pl-PL" sz="2000" dirty="0" err="1"/>
              <a:t>Wokan</a:t>
            </a:r>
            <a:r>
              <a:rPr lang="pl-PL" sz="2000" dirty="0"/>
              <a:t> a </a:t>
            </a:r>
            <a:r>
              <a:rPr lang="pl-PL" sz="2000" dirty="0" err="1"/>
              <a:t>Frantšek</a:t>
            </a:r>
            <a:r>
              <a:rPr lang="pl-PL" sz="2000" dirty="0"/>
              <a:t> Majer</a:t>
            </a:r>
          </a:p>
          <a:p>
            <a:pPr algn="just"/>
            <a:r>
              <a:rPr lang="pl-PL" sz="2000" dirty="0" err="1"/>
              <a:t>ozdobníci</a:t>
            </a:r>
            <a:r>
              <a:rPr lang="pl-PL" sz="2000" dirty="0"/>
              <a:t>: Jan Baranowicz a Jan </a:t>
            </a:r>
            <a:r>
              <a:rPr lang="pl-PL" sz="2000" dirty="0" smtClean="0"/>
              <a:t>Stelmach</a:t>
            </a:r>
            <a:endParaRPr lang="pl-PL" sz="20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456384" cy="2304256"/>
          </a:xfrm>
        </p:spPr>
      </p:pic>
    </p:spTree>
    <p:extLst>
      <p:ext uri="{BB962C8B-B14F-4D97-AF65-F5344CB8AC3E}">
        <p14:creationId xmlns:p14="http://schemas.microsoft.com/office/powerpoint/2010/main" val="37345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pl-PL" dirty="0" err="1"/>
              <a:t>Sklářské</a:t>
            </a:r>
            <a:r>
              <a:rPr lang="pl-PL" dirty="0"/>
              <a:t> </a:t>
            </a:r>
            <a:r>
              <a:rPr lang="pl-PL" dirty="0" err="1"/>
              <a:t>výrobky</a:t>
            </a:r>
            <a:r>
              <a:rPr lang="pl-PL" dirty="0"/>
              <a:t> </a:t>
            </a:r>
            <a:r>
              <a:rPr lang="pl-PL" dirty="0" err="1"/>
              <a:t>sklárny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2808312" cy="374441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12983"/>
            <a:ext cx="2736304" cy="3761611"/>
          </a:xfrm>
        </p:spPr>
      </p:pic>
    </p:spTree>
    <p:extLst>
      <p:ext uri="{BB962C8B-B14F-4D97-AF65-F5344CB8AC3E}">
        <p14:creationId xmlns:p14="http://schemas.microsoft.com/office/powerpoint/2010/main" val="220499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pl-PL" dirty="0" err="1"/>
              <a:t>Sklářské</a:t>
            </a:r>
            <a:r>
              <a:rPr lang="pl-PL" dirty="0"/>
              <a:t> </a:t>
            </a:r>
            <a:r>
              <a:rPr lang="pl-PL" dirty="0" err="1"/>
              <a:t>výrobky</a:t>
            </a:r>
            <a:r>
              <a:rPr lang="pl-PL" dirty="0"/>
              <a:t> </a:t>
            </a:r>
            <a:r>
              <a:rPr lang="pl-PL" dirty="0" err="1"/>
              <a:t>sklárny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2" y="2924944"/>
            <a:ext cx="3456384" cy="25922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7" y="2924944"/>
            <a:ext cx="3456384" cy="2592288"/>
          </a:xfrm>
        </p:spPr>
      </p:pic>
    </p:spTree>
    <p:extLst>
      <p:ext uri="{BB962C8B-B14F-4D97-AF65-F5344CB8AC3E}">
        <p14:creationId xmlns:p14="http://schemas.microsoft.com/office/powerpoint/2010/main" val="319613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Sklárské</a:t>
            </a:r>
            <a:r>
              <a:rPr lang="pl-PL" dirty="0"/>
              <a:t> </a:t>
            </a:r>
            <a:r>
              <a:rPr lang="pl-PL" dirty="0" err="1"/>
              <a:t>umělecké</a:t>
            </a:r>
            <a:r>
              <a:rPr lang="pl-PL" dirty="0"/>
              <a:t> </a:t>
            </a:r>
            <a:r>
              <a:rPr lang="pl-PL" dirty="0" err="1"/>
              <a:t>dílny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2492896"/>
            <a:ext cx="3814192" cy="3624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err="1"/>
              <a:t>Lesní</a:t>
            </a:r>
            <a:r>
              <a:rPr lang="pl-PL" sz="2000" dirty="0"/>
              <a:t> </a:t>
            </a:r>
            <a:r>
              <a:rPr lang="pl-PL" sz="2000" dirty="0" err="1"/>
              <a:t>sklárna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Szklarské</a:t>
            </a:r>
            <a:r>
              <a:rPr lang="pl-PL" sz="2000" dirty="0"/>
              <a:t> </a:t>
            </a:r>
            <a:r>
              <a:rPr lang="pl-PL" sz="2000" dirty="0" err="1"/>
              <a:t>Porębě</a:t>
            </a:r>
            <a:r>
              <a:rPr lang="pl-PL" sz="2000" dirty="0"/>
              <a:t> </a:t>
            </a:r>
            <a:r>
              <a:rPr lang="pl-PL" sz="2000" dirty="0" err="1"/>
              <a:t>pořáda</a:t>
            </a:r>
            <a:r>
              <a:rPr lang="pl-PL" sz="2000" dirty="0"/>
              <a:t> </a:t>
            </a:r>
            <a:r>
              <a:rPr lang="pl-PL" sz="2000" dirty="0" err="1"/>
              <a:t>Sklárské</a:t>
            </a:r>
            <a:r>
              <a:rPr lang="pl-PL" sz="2000" dirty="0"/>
              <a:t> </a:t>
            </a:r>
            <a:r>
              <a:rPr lang="pl-PL" sz="2000" dirty="0" err="1"/>
              <a:t>umělecké</a:t>
            </a:r>
            <a:r>
              <a:rPr lang="pl-PL" sz="2000" dirty="0"/>
              <a:t> </a:t>
            </a:r>
            <a:r>
              <a:rPr lang="pl-PL" sz="2000" dirty="0" err="1" smtClean="0"/>
              <a:t>dílny</a:t>
            </a:r>
            <a:r>
              <a:rPr lang="pl-PL" sz="2000" dirty="0" smtClean="0"/>
              <a:t>:</a:t>
            </a:r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Dílny</a:t>
            </a:r>
            <a:r>
              <a:rPr lang="pl-PL" sz="2000" dirty="0" smtClean="0"/>
              <a:t> </a:t>
            </a:r>
            <a:r>
              <a:rPr lang="pl-PL" sz="2000" dirty="0" err="1"/>
              <a:t>zdobení</a:t>
            </a:r>
            <a:r>
              <a:rPr lang="pl-PL" sz="2000" dirty="0"/>
              <a:t> </a:t>
            </a:r>
            <a:r>
              <a:rPr lang="pl-PL" sz="2000" dirty="0" err="1"/>
              <a:t>skla</a:t>
            </a:r>
            <a:r>
              <a:rPr lang="pl-PL" sz="2000" dirty="0"/>
              <a:t> - </a:t>
            </a:r>
            <a:r>
              <a:rPr lang="pl-PL" sz="2000" dirty="0" err="1"/>
              <a:t>děti</a:t>
            </a:r>
            <a:r>
              <a:rPr lang="pl-PL" sz="2000" dirty="0"/>
              <a:t> od 8 </a:t>
            </a:r>
            <a:r>
              <a:rPr lang="pl-PL" sz="2000" dirty="0" err="1"/>
              <a:t>let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Dílna</a:t>
            </a:r>
            <a:r>
              <a:rPr lang="pl-PL" sz="2000" dirty="0" smtClean="0"/>
              <a:t> </a:t>
            </a:r>
            <a:r>
              <a:rPr lang="pl-PL" sz="2000" dirty="0" err="1"/>
              <a:t>zpracování</a:t>
            </a:r>
            <a:r>
              <a:rPr lang="pl-PL" sz="2000" dirty="0"/>
              <a:t> </a:t>
            </a:r>
            <a:r>
              <a:rPr lang="pl-PL" sz="2000" dirty="0" err="1"/>
              <a:t>horkého</a:t>
            </a:r>
            <a:r>
              <a:rPr lang="pl-PL" sz="2000" dirty="0"/>
              <a:t> </a:t>
            </a:r>
            <a:r>
              <a:rPr lang="pl-PL" sz="2000" dirty="0" err="1" smtClean="0"/>
              <a:t>skla</a:t>
            </a:r>
            <a:r>
              <a:rPr lang="pl-PL" sz="2000" dirty="0" smtClean="0"/>
              <a:t> </a:t>
            </a:r>
            <a:r>
              <a:rPr lang="pl-PL" sz="2000" dirty="0" err="1" smtClean="0"/>
              <a:t>dospělí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Dílny</a:t>
            </a:r>
            <a:r>
              <a:rPr lang="pl-PL" sz="2000" dirty="0" smtClean="0"/>
              <a:t> </a:t>
            </a:r>
            <a:r>
              <a:rPr lang="pl-PL" sz="2000" dirty="0" err="1"/>
              <a:t>malování</a:t>
            </a:r>
            <a:r>
              <a:rPr lang="pl-PL" sz="2000" dirty="0"/>
              <a:t> </a:t>
            </a:r>
            <a:r>
              <a:rPr lang="pl-PL" sz="2000" dirty="0" err="1"/>
              <a:t>vánočních</a:t>
            </a:r>
            <a:r>
              <a:rPr lang="pl-PL" sz="2000" dirty="0"/>
              <a:t> ozdob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384376" cy="3096344"/>
          </a:xfrm>
        </p:spPr>
      </p:pic>
    </p:spTree>
    <p:extLst>
      <p:ext uri="{BB962C8B-B14F-4D97-AF65-F5344CB8AC3E}">
        <p14:creationId xmlns:p14="http://schemas.microsoft.com/office/powerpoint/2010/main" val="63857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err="1"/>
              <a:t>Děkujeme</a:t>
            </a:r>
            <a:r>
              <a:rPr lang="pl-PL" sz="4400" dirty="0"/>
              <a:t> za </a:t>
            </a:r>
            <a:r>
              <a:rPr lang="pl-PL" sz="4400" dirty="0" err="1"/>
              <a:t>pozornost</a:t>
            </a:r>
            <a:endParaRPr lang="pl-PL" sz="4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99248" y="3645024"/>
            <a:ext cx="7734747" cy="2016224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Více</a:t>
            </a:r>
            <a:r>
              <a:rPr lang="pl-PL" dirty="0"/>
              <a:t> </a:t>
            </a:r>
            <a:r>
              <a:rPr lang="pl-PL" dirty="0" err="1"/>
              <a:t>infromaci</a:t>
            </a:r>
            <a:r>
              <a:rPr lang="pl-PL" dirty="0"/>
              <a:t> </a:t>
            </a:r>
            <a:r>
              <a:rPr lang="pl-PL" dirty="0" err="1"/>
              <a:t>najdete</a:t>
            </a:r>
            <a:r>
              <a:rPr lang="pl-PL" dirty="0"/>
              <a:t> na:</a:t>
            </a:r>
          </a:p>
          <a:p>
            <a:r>
              <a:rPr lang="pl-PL" dirty="0"/>
              <a:t>www.lesnahuta.pl</a:t>
            </a:r>
          </a:p>
          <a:p>
            <a:r>
              <a:rPr lang="pl-PL" dirty="0" err="1"/>
              <a:t>Adresa</a:t>
            </a:r>
            <a:r>
              <a:rPr lang="pl-PL" dirty="0"/>
              <a:t>:</a:t>
            </a:r>
          </a:p>
          <a:p>
            <a:r>
              <a:rPr lang="pl-PL" dirty="0"/>
              <a:t>Henryk Łubkowski</a:t>
            </a:r>
          </a:p>
          <a:p>
            <a:r>
              <a:rPr lang="pl-PL" dirty="0"/>
              <a:t>58-580 Szklarska Poręba</a:t>
            </a:r>
          </a:p>
          <a:p>
            <a:r>
              <a:rPr lang="pl-PL" dirty="0"/>
              <a:t>ul. </a:t>
            </a:r>
            <a:r>
              <a:rPr lang="pl-PL"/>
              <a:t>Kołłątaja 2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61753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3255"/>
            <a:ext cx="17684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4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err="1"/>
              <a:t>Úvod</a:t>
            </a:r>
            <a:r>
              <a:rPr lang="pl-PL" sz="4400" dirty="0"/>
              <a:t> do </a:t>
            </a:r>
            <a:r>
              <a:rPr lang="pl-PL" sz="4400" dirty="0" err="1"/>
              <a:t>místní</a:t>
            </a:r>
            <a:r>
              <a:rPr lang="pl-PL" sz="4400" dirty="0"/>
              <a:t> historie </a:t>
            </a:r>
            <a:r>
              <a:rPr lang="pl-PL" sz="4400" dirty="0" err="1"/>
              <a:t>sklářského</a:t>
            </a:r>
            <a:r>
              <a:rPr lang="pl-PL" sz="4400" dirty="0"/>
              <a:t> </a:t>
            </a:r>
            <a:r>
              <a:rPr lang="pl-PL" sz="4400" dirty="0" err="1"/>
              <a:t>průmyslu</a:t>
            </a:r>
            <a:endParaRPr lang="pl-PL" sz="44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685800" y="3212976"/>
            <a:ext cx="3742184" cy="2904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err="1"/>
              <a:t>Díky</a:t>
            </a:r>
            <a:r>
              <a:rPr lang="pl-PL" sz="2000" dirty="0"/>
              <a:t> </a:t>
            </a:r>
            <a:r>
              <a:rPr lang="pl-PL" sz="2000" dirty="0" err="1"/>
              <a:t>nalezištím</a:t>
            </a:r>
            <a:r>
              <a:rPr lang="pl-PL" sz="2000" dirty="0"/>
              <a:t> </a:t>
            </a:r>
            <a:r>
              <a:rPr lang="pl-PL" sz="2000" dirty="0" err="1"/>
              <a:t>křemene</a:t>
            </a:r>
            <a:r>
              <a:rPr lang="pl-PL" sz="2000" dirty="0"/>
              <a:t> a </a:t>
            </a:r>
            <a:r>
              <a:rPr lang="pl-PL" sz="2000" dirty="0" err="1"/>
              <a:t>velkému</a:t>
            </a:r>
            <a:r>
              <a:rPr lang="pl-PL" sz="2000" dirty="0"/>
              <a:t> </a:t>
            </a:r>
            <a:r>
              <a:rPr lang="pl-PL" sz="2000" dirty="0" err="1"/>
              <a:t>množství</a:t>
            </a:r>
            <a:r>
              <a:rPr lang="pl-PL" sz="2000" dirty="0"/>
              <a:t> </a:t>
            </a:r>
            <a:r>
              <a:rPr lang="pl-PL" sz="2000" dirty="0" err="1"/>
              <a:t>dřeva</a:t>
            </a:r>
            <a:r>
              <a:rPr lang="pl-PL" sz="2000" dirty="0"/>
              <a:t> je Szklarska Poręba </a:t>
            </a:r>
            <a:r>
              <a:rPr lang="pl-PL" sz="2000" dirty="0" err="1"/>
              <a:t>odedávna</a:t>
            </a:r>
            <a:r>
              <a:rPr lang="pl-PL" sz="2000" dirty="0"/>
              <a:t> </a:t>
            </a:r>
            <a:r>
              <a:rPr lang="pl-PL" sz="2000" dirty="0" err="1"/>
              <a:t>spojena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sklářstvím</a:t>
            </a:r>
            <a:r>
              <a:rPr lang="pl-PL" sz="2000" dirty="0"/>
              <a:t>.</a:t>
            </a:r>
            <a:endParaRPr lang="pl-PL" sz="2000" dirty="0" smtClean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914643"/>
            <a:ext cx="3456385" cy="2475736"/>
          </a:xfrm>
        </p:spPr>
      </p:pic>
    </p:spTree>
    <p:extLst>
      <p:ext uri="{BB962C8B-B14F-4D97-AF65-F5344CB8AC3E}">
        <p14:creationId xmlns:p14="http://schemas.microsoft.com/office/powerpoint/2010/main" val="241659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sklářského</a:t>
            </a:r>
            <a:r>
              <a:rPr lang="pl-PL" sz="4400" dirty="0"/>
              <a:t> </a:t>
            </a:r>
            <a:r>
              <a:rPr lang="pl-PL" sz="4400" dirty="0" err="1"/>
              <a:t>průmyslu</a:t>
            </a:r>
            <a:endParaRPr lang="pl-PL" sz="44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685800" y="2852936"/>
            <a:ext cx="4102224" cy="3096344"/>
          </a:xfrm>
        </p:spPr>
        <p:txBody>
          <a:bodyPr>
            <a:normAutofit/>
          </a:bodyPr>
          <a:lstStyle/>
          <a:p>
            <a:pPr algn="just"/>
            <a:r>
              <a:rPr lang="pl-PL" sz="2000" dirty="0" err="1"/>
              <a:t>Ideální</a:t>
            </a:r>
            <a:r>
              <a:rPr lang="pl-PL" sz="2000" dirty="0"/>
              <a:t> </a:t>
            </a:r>
            <a:r>
              <a:rPr lang="pl-PL" sz="2000" dirty="0" err="1"/>
              <a:t>podmínky</a:t>
            </a:r>
            <a:r>
              <a:rPr lang="pl-PL" sz="2000" dirty="0"/>
              <a:t> pro </a:t>
            </a:r>
            <a:r>
              <a:rPr lang="pl-PL" sz="2000" dirty="0" err="1"/>
              <a:t>rozvoj</a:t>
            </a:r>
            <a:r>
              <a:rPr lang="pl-PL" sz="2000" dirty="0"/>
              <a:t> </a:t>
            </a:r>
            <a:r>
              <a:rPr lang="pl-PL" sz="2000" dirty="0" err="1" smtClean="0"/>
              <a:t>sklářskví</a:t>
            </a:r>
            <a:r>
              <a:rPr lang="pl-PL" sz="2000" dirty="0" smtClean="0"/>
              <a:t>:</a:t>
            </a:r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pramenitá</a:t>
            </a:r>
            <a:r>
              <a:rPr lang="pl-PL" sz="2000" dirty="0" smtClean="0"/>
              <a:t> </a:t>
            </a:r>
            <a:r>
              <a:rPr lang="pl-PL" sz="2000" dirty="0" err="1"/>
              <a:t>voda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dřevo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křemen</a:t>
            </a:r>
            <a:r>
              <a:rPr lang="pl-PL" sz="2000" dirty="0" smtClean="0"/>
              <a:t> </a:t>
            </a:r>
            <a:r>
              <a:rPr lang="pl-PL" sz="2000" dirty="0"/>
              <a:t>– </a:t>
            </a:r>
            <a:r>
              <a:rPr lang="pl-PL" sz="2000" dirty="0" err="1"/>
              <a:t>písek</a:t>
            </a:r>
            <a:r>
              <a:rPr lang="pl-PL" sz="2000" dirty="0"/>
              <a:t> pro grobu </a:t>
            </a:r>
            <a:r>
              <a:rPr lang="pl-PL" sz="2000" dirty="0" err="1"/>
              <a:t>skla</a:t>
            </a:r>
            <a:endParaRPr lang="pl-PL" sz="2000" dirty="0"/>
          </a:p>
          <a:p>
            <a:pPr algn="just"/>
            <a:r>
              <a:rPr lang="pl-PL" sz="2000" dirty="0" err="1"/>
              <a:t>Počátek</a:t>
            </a:r>
            <a:r>
              <a:rPr lang="pl-PL" sz="2000" dirty="0"/>
              <a:t> 14. </a:t>
            </a:r>
            <a:r>
              <a:rPr lang="pl-PL" sz="2000" dirty="0" err="1"/>
              <a:t>století</a:t>
            </a:r>
            <a:r>
              <a:rPr lang="pl-PL" sz="2000" dirty="0"/>
              <a:t> – </a:t>
            </a:r>
            <a:r>
              <a:rPr lang="pl-PL" sz="2000" dirty="0" err="1"/>
              <a:t>objevují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první</a:t>
            </a:r>
            <a:r>
              <a:rPr lang="pl-PL" sz="2000" dirty="0"/>
              <a:t> stopy </a:t>
            </a:r>
            <a:r>
              <a:rPr lang="pl-PL" sz="2000" dirty="0" err="1"/>
              <a:t>sklářských</a:t>
            </a:r>
            <a:r>
              <a:rPr lang="pl-PL" sz="2000" dirty="0"/>
              <a:t> </a:t>
            </a:r>
            <a:r>
              <a:rPr lang="pl-PL" sz="2000" dirty="0" err="1"/>
              <a:t>huti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Szklarské</a:t>
            </a:r>
            <a:r>
              <a:rPr lang="pl-PL" sz="2000" dirty="0"/>
              <a:t> </a:t>
            </a:r>
            <a:r>
              <a:rPr lang="pl-PL" sz="2000" dirty="0" err="1"/>
              <a:t>Porębě</a:t>
            </a:r>
            <a:r>
              <a:rPr lang="pl-PL" sz="2000" dirty="0"/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2520280" cy="3024336"/>
          </a:xfrm>
        </p:spPr>
      </p:pic>
    </p:spTree>
    <p:extLst>
      <p:ext uri="{BB962C8B-B14F-4D97-AF65-F5344CB8AC3E}">
        <p14:creationId xmlns:p14="http://schemas.microsoft.com/office/powerpoint/2010/main" val="227785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sklářství</a:t>
            </a:r>
            <a:r>
              <a:rPr lang="pl-PL" sz="4400" dirty="0"/>
              <a:t>, </a:t>
            </a:r>
            <a:r>
              <a:rPr lang="pl-PL" sz="4400" dirty="0" err="1"/>
              <a:t>pokr</a:t>
            </a:r>
            <a:r>
              <a:rPr lang="pl-PL" sz="4400" dirty="0"/>
              <a:t>.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3501008"/>
            <a:ext cx="4102224" cy="2520280"/>
          </a:xfrm>
        </p:spPr>
        <p:txBody>
          <a:bodyPr>
            <a:noAutofit/>
          </a:bodyPr>
          <a:lstStyle/>
          <a:p>
            <a:pPr algn="just"/>
            <a:r>
              <a:rPr lang="pl-PL" sz="2000" dirty="0" err="1"/>
              <a:t>První</a:t>
            </a:r>
            <a:r>
              <a:rPr lang="pl-PL" sz="2000" dirty="0"/>
              <a:t> </a:t>
            </a:r>
            <a:r>
              <a:rPr lang="pl-PL" sz="2000" dirty="0" err="1"/>
              <a:t>záznam</a:t>
            </a:r>
            <a:r>
              <a:rPr lang="pl-PL" sz="2000" dirty="0"/>
              <a:t> - </a:t>
            </a:r>
            <a:r>
              <a:rPr lang="pl-PL" sz="2000" dirty="0" err="1"/>
              <a:t>Valonská</a:t>
            </a:r>
            <a:r>
              <a:rPr lang="pl-PL" sz="2000" dirty="0"/>
              <a:t> </a:t>
            </a:r>
            <a:r>
              <a:rPr lang="pl-PL" sz="2000" dirty="0" err="1"/>
              <a:t>kniha</a:t>
            </a:r>
            <a:r>
              <a:rPr lang="pl-PL" sz="2000" dirty="0"/>
              <a:t> </a:t>
            </a:r>
            <a:r>
              <a:rPr lang="pl-PL" sz="2000" dirty="0" err="1"/>
              <a:t>resp</a:t>
            </a:r>
            <a:r>
              <a:rPr lang="pl-PL" sz="2000" dirty="0"/>
              <a:t>. kronika z roku 1456 (</a:t>
            </a:r>
            <a:r>
              <a:rPr lang="pl-PL" sz="2000" dirty="0" err="1"/>
              <a:t>Antonius</a:t>
            </a:r>
            <a:r>
              <a:rPr lang="pl-PL" sz="2000" dirty="0"/>
              <a:t> de Medici).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7"/>
            <a:ext cx="3024336" cy="2592288"/>
          </a:xfrm>
        </p:spPr>
      </p:pic>
    </p:spTree>
    <p:extLst>
      <p:ext uri="{BB962C8B-B14F-4D97-AF65-F5344CB8AC3E}">
        <p14:creationId xmlns:p14="http://schemas.microsoft.com/office/powerpoint/2010/main" val="348429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sklářství</a:t>
            </a:r>
            <a:r>
              <a:rPr lang="pl-PL" sz="4400" dirty="0"/>
              <a:t> </a:t>
            </a:r>
            <a:r>
              <a:rPr lang="pl-PL" sz="4400" dirty="0" err="1"/>
              <a:t>pokr</a:t>
            </a:r>
            <a:r>
              <a:rPr lang="pl-PL" sz="4400" dirty="0"/>
              <a:t>.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3284984"/>
            <a:ext cx="4030216" cy="2832352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1842 </a:t>
            </a:r>
            <a:r>
              <a:rPr lang="pl-PL" sz="2000" dirty="0" err="1"/>
              <a:t>sklárna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Szklarské</a:t>
            </a:r>
            <a:r>
              <a:rPr lang="pl-PL" sz="2000" dirty="0"/>
              <a:t> </a:t>
            </a:r>
            <a:r>
              <a:rPr lang="pl-PL" sz="2000" dirty="0" err="1"/>
              <a:t>Porębě</a:t>
            </a:r>
            <a:r>
              <a:rPr lang="pl-PL" sz="2000" dirty="0"/>
              <a:t> "</a:t>
            </a:r>
            <a:r>
              <a:rPr lang="pl-PL" sz="2000" dirty="0" err="1"/>
              <a:t>Jozefína</a:t>
            </a:r>
            <a:r>
              <a:rPr lang="pl-PL" sz="2000" dirty="0"/>
              <a:t>" - </a:t>
            </a:r>
            <a:r>
              <a:rPr lang="pl-PL" sz="2000" dirty="0" err="1"/>
              <a:t>dnes</a:t>
            </a:r>
            <a:r>
              <a:rPr lang="pl-PL" sz="2000" dirty="0"/>
              <a:t> </a:t>
            </a:r>
            <a:r>
              <a:rPr lang="pl-PL" sz="2000" dirty="0" err="1"/>
              <a:t>sklárna</a:t>
            </a:r>
            <a:r>
              <a:rPr lang="pl-PL" sz="2000" dirty="0"/>
              <a:t> "Julie".</a:t>
            </a:r>
          </a:p>
          <a:p>
            <a:pPr algn="just"/>
            <a:r>
              <a:rPr lang="pl-PL" sz="2000" dirty="0"/>
              <a:t>The Times </a:t>
            </a:r>
            <a:r>
              <a:rPr lang="pl-PL" sz="2000" dirty="0" err="1"/>
              <a:t>recenze</a:t>
            </a:r>
            <a:r>
              <a:rPr lang="pl-PL" sz="2000" dirty="0"/>
              <a:t> na </a:t>
            </a:r>
            <a:r>
              <a:rPr lang="pl-PL" sz="2000" dirty="0" err="1"/>
              <a:t>výstavu</a:t>
            </a:r>
            <a:r>
              <a:rPr lang="pl-PL" sz="2000" dirty="0"/>
              <a:t> </a:t>
            </a:r>
            <a:r>
              <a:rPr lang="pl-PL" sz="2000" dirty="0" err="1"/>
              <a:t>skla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3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sklářství</a:t>
            </a:r>
            <a:r>
              <a:rPr lang="pl-PL" sz="4400" dirty="0"/>
              <a:t> </a:t>
            </a:r>
            <a:r>
              <a:rPr lang="pl-PL" sz="4400" dirty="0" err="1"/>
              <a:t>pokr</a:t>
            </a:r>
            <a:r>
              <a:rPr lang="pl-PL" sz="4400" dirty="0"/>
              <a:t>.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2924944"/>
            <a:ext cx="4102224" cy="3024336"/>
          </a:xfrm>
        </p:spPr>
        <p:txBody>
          <a:bodyPr/>
          <a:lstStyle/>
          <a:p>
            <a:pPr algn="just"/>
            <a:r>
              <a:rPr lang="pl-PL" sz="2000" dirty="0" err="1"/>
              <a:t>Světová</a:t>
            </a:r>
            <a:r>
              <a:rPr lang="pl-PL" sz="2000" dirty="0"/>
              <a:t> </a:t>
            </a:r>
            <a:r>
              <a:rPr lang="pl-PL" sz="2000" dirty="0" err="1"/>
              <a:t>výstava</a:t>
            </a:r>
            <a:r>
              <a:rPr lang="pl-PL" sz="2000" dirty="0"/>
              <a:t> v </a:t>
            </a:r>
            <a:r>
              <a:rPr lang="pl-PL" sz="2000" dirty="0" err="1"/>
              <a:t>Paříži</a:t>
            </a:r>
            <a:r>
              <a:rPr lang="pl-PL" sz="2000" dirty="0"/>
              <a:t> v </a:t>
            </a:r>
            <a:r>
              <a:rPr lang="pl-PL" sz="2000" dirty="0" err="1"/>
              <a:t>roce</a:t>
            </a:r>
            <a:r>
              <a:rPr lang="pl-PL" sz="2000" dirty="0"/>
              <a:t> 1867</a:t>
            </a:r>
          </a:p>
          <a:p>
            <a:pPr algn="just"/>
            <a:r>
              <a:rPr lang="pl-PL" sz="2000" dirty="0" err="1"/>
              <a:t>Světová</a:t>
            </a:r>
            <a:r>
              <a:rPr lang="pl-PL" sz="2000" dirty="0"/>
              <a:t> </a:t>
            </a:r>
            <a:r>
              <a:rPr lang="pl-PL" sz="2000" dirty="0" err="1"/>
              <a:t>výstava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Vídni</a:t>
            </a:r>
            <a:r>
              <a:rPr lang="pl-PL" sz="2000" dirty="0"/>
              <a:t> v </a:t>
            </a:r>
            <a:r>
              <a:rPr lang="pl-PL" sz="2000" dirty="0" err="1"/>
              <a:t>roce</a:t>
            </a:r>
            <a:r>
              <a:rPr lang="pl-PL" sz="2000" dirty="0"/>
              <a:t> 1873</a:t>
            </a:r>
          </a:p>
          <a:p>
            <a:pPr algn="just"/>
            <a:r>
              <a:rPr lang="pl-PL" sz="2000" dirty="0" err="1"/>
              <a:t>Řemeslné</a:t>
            </a:r>
            <a:r>
              <a:rPr lang="pl-PL" sz="2000" dirty="0"/>
              <a:t> </a:t>
            </a:r>
            <a:r>
              <a:rPr lang="pl-PL" sz="2000" dirty="0" err="1"/>
              <a:t>rytecké</a:t>
            </a:r>
            <a:r>
              <a:rPr lang="pl-PL" sz="2000" dirty="0"/>
              <a:t> </a:t>
            </a:r>
            <a:r>
              <a:rPr lang="pl-PL" sz="2000" dirty="0" err="1"/>
              <a:t>umění</a:t>
            </a:r>
            <a:r>
              <a:rPr lang="pl-PL" sz="2000" dirty="0"/>
              <a:t> </a:t>
            </a:r>
            <a:r>
              <a:rPr lang="pl-PL" sz="2000" dirty="0" err="1"/>
              <a:t>Wenzel</a:t>
            </a:r>
            <a:r>
              <a:rPr lang="pl-PL" sz="2000" dirty="0"/>
              <a:t> a Edgar </a:t>
            </a:r>
            <a:r>
              <a:rPr lang="pl-PL" sz="2000" dirty="0" err="1" smtClean="0"/>
              <a:t>Benn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2448272" cy="3168352"/>
          </a:xfrm>
        </p:spPr>
      </p:pic>
    </p:spTree>
    <p:extLst>
      <p:ext uri="{BB962C8B-B14F-4D97-AF65-F5344CB8AC3E}">
        <p14:creationId xmlns:p14="http://schemas.microsoft.com/office/powerpoint/2010/main" val="187413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sklářství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2852936"/>
            <a:ext cx="4318248" cy="3264400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V </a:t>
            </a:r>
            <a:r>
              <a:rPr lang="pl-PL" sz="2000" dirty="0" err="1"/>
              <a:t>roce</a:t>
            </a:r>
            <a:r>
              <a:rPr lang="pl-PL" sz="2000" dirty="0"/>
              <a:t> 1956 </a:t>
            </a:r>
            <a:r>
              <a:rPr lang="pl-PL" sz="2000" dirty="0" err="1"/>
              <a:t>nový</a:t>
            </a:r>
            <a:r>
              <a:rPr lang="pl-PL" sz="2000" dirty="0"/>
              <a:t> </a:t>
            </a:r>
            <a:r>
              <a:rPr lang="pl-PL" sz="2000" dirty="0" err="1"/>
              <a:t>název</a:t>
            </a:r>
            <a:r>
              <a:rPr lang="pl-PL" sz="2000" dirty="0"/>
              <a:t> – Skórna </a:t>
            </a:r>
            <a:r>
              <a:rPr lang="pl-PL" sz="2000" dirty="0" err="1"/>
              <a:t>Křištálu</a:t>
            </a:r>
            <a:r>
              <a:rPr lang="pl-PL" sz="2000" dirty="0"/>
              <a:t> "Julie".</a:t>
            </a:r>
          </a:p>
          <a:p>
            <a:pPr algn="just"/>
            <a:r>
              <a:rPr lang="pl-PL" sz="2000" dirty="0" err="1"/>
              <a:t>Významní</a:t>
            </a:r>
            <a:r>
              <a:rPr lang="pl-PL" sz="2000" dirty="0"/>
              <a:t> </a:t>
            </a:r>
            <a:r>
              <a:rPr lang="pl-PL" sz="2000" dirty="0" err="1"/>
              <a:t>skláři</a:t>
            </a:r>
            <a:r>
              <a:rPr lang="pl-PL" sz="2000" dirty="0"/>
              <a:t>:</a:t>
            </a:r>
          </a:p>
          <a:p>
            <a:pPr marL="0" indent="0" algn="just">
              <a:buNone/>
            </a:pPr>
            <a:r>
              <a:rPr lang="pl-PL" sz="2000" dirty="0" smtClean="0"/>
              <a:t>- Henryk </a:t>
            </a:r>
            <a:r>
              <a:rPr lang="pl-PL" sz="2000" dirty="0"/>
              <a:t>A. Tomaszewski,</a:t>
            </a:r>
          </a:p>
          <a:p>
            <a:pPr marL="0" indent="0" algn="just">
              <a:buNone/>
            </a:pPr>
            <a:r>
              <a:rPr lang="pl-PL" sz="2000" dirty="0" smtClean="0"/>
              <a:t>- Jan </a:t>
            </a:r>
            <a:r>
              <a:rPr lang="pl-PL" sz="2000" dirty="0" err="1"/>
              <a:t>Owsiewski</a:t>
            </a:r>
            <a:r>
              <a:rPr lang="pl-PL" sz="2000" dirty="0"/>
              <a:t>,</a:t>
            </a:r>
          </a:p>
          <a:p>
            <a:pPr marL="0" indent="0" algn="just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manžele</a:t>
            </a:r>
            <a:r>
              <a:rPr lang="pl-PL" sz="2000" dirty="0" smtClean="0"/>
              <a:t> </a:t>
            </a:r>
            <a:r>
              <a:rPr lang="pl-PL" sz="2000" dirty="0"/>
              <a:t>Regina a </a:t>
            </a:r>
            <a:r>
              <a:rPr lang="pl-PL" sz="2000" dirty="0" err="1"/>
              <a:t>Aleksandr</a:t>
            </a:r>
            <a:r>
              <a:rPr lang="pl-PL" sz="2000" dirty="0"/>
              <a:t> Puchała.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520280" cy="2880320"/>
          </a:xfrm>
        </p:spPr>
      </p:pic>
    </p:spTree>
    <p:extLst>
      <p:ext uri="{BB962C8B-B14F-4D97-AF65-F5344CB8AC3E}">
        <p14:creationId xmlns:p14="http://schemas.microsoft.com/office/powerpoint/2010/main" val="373148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Historie </a:t>
            </a:r>
            <a:r>
              <a:rPr lang="pl-PL" sz="4400" dirty="0" err="1"/>
              <a:t>sklářství</a:t>
            </a:r>
            <a:endParaRPr lang="pl-PL" sz="4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83568" y="2420888"/>
            <a:ext cx="7766026" cy="720080"/>
          </a:xfrm>
        </p:spPr>
        <p:txBody>
          <a:bodyPr>
            <a:normAutofit/>
          </a:bodyPr>
          <a:lstStyle/>
          <a:p>
            <a:r>
              <a:rPr lang="pl-PL" dirty="0" err="1"/>
              <a:t>Mistr</a:t>
            </a:r>
            <a:r>
              <a:rPr lang="pl-PL" dirty="0"/>
              <a:t> Henryk Łubkowski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2571750" cy="2232248"/>
          </a:xfrm>
        </p:spPr>
      </p:pic>
    </p:spTree>
    <p:extLst>
      <p:ext uri="{BB962C8B-B14F-4D97-AF65-F5344CB8AC3E}">
        <p14:creationId xmlns:p14="http://schemas.microsoft.com/office/powerpoint/2010/main" val="273132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Lesní</a:t>
            </a:r>
            <a:r>
              <a:rPr lang="pl-PL" dirty="0"/>
              <a:t> </a:t>
            </a:r>
            <a:r>
              <a:rPr lang="pl-PL" dirty="0" err="1"/>
              <a:t>sklárna</a:t>
            </a:r>
            <a:endParaRPr lang="pl-PL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528392" cy="2952328"/>
          </a:xfrm>
        </p:spPr>
      </p:pic>
      <p:pic>
        <p:nvPicPr>
          <p:cNvPr id="15" name="Symbol zastępczy zawartości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032448" cy="2952328"/>
          </a:xfrm>
        </p:spPr>
      </p:pic>
    </p:spTree>
    <p:extLst>
      <p:ext uri="{BB962C8B-B14F-4D97-AF65-F5344CB8AC3E}">
        <p14:creationId xmlns:p14="http://schemas.microsoft.com/office/powerpoint/2010/main" val="207780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148</TotalTime>
  <Words>254</Words>
  <Application>Microsoft Office PowerPoint</Application>
  <PresentationFormat>Pokaz na ekranie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Twarda oprawa</vt:lpstr>
      <vt:lpstr>Staleté tradice výroby skla ve Szklarské Porębě</vt:lpstr>
      <vt:lpstr>Úvod do místní historie sklářského průmyslu</vt:lpstr>
      <vt:lpstr>Historie sklářského průmyslu</vt:lpstr>
      <vt:lpstr>Historie sklářství, pokr.</vt:lpstr>
      <vt:lpstr>Historie sklářství pokr.</vt:lpstr>
      <vt:lpstr>Historie sklářství pokr.</vt:lpstr>
      <vt:lpstr>Historie sklářství</vt:lpstr>
      <vt:lpstr>Historie sklářství</vt:lpstr>
      <vt:lpstr>Lesní sklárna</vt:lpstr>
      <vt:lpstr>Ulička sklářů</vt:lpstr>
      <vt:lpstr>Sklářské výrobky sklárny</vt:lpstr>
      <vt:lpstr>Sklářské výrobky sklárny</vt:lpstr>
      <vt:lpstr>Sklárské umělecké dílny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Wielowiekowe tradycje hutnictwa szkła  w Szklarskiej Porębie</dc:title>
  <dc:creator>Priv</dc:creator>
  <cp:lastModifiedBy>Priv</cp:lastModifiedBy>
  <cp:revision>52</cp:revision>
  <dcterms:created xsi:type="dcterms:W3CDTF">2022-02-07T10:51:16Z</dcterms:created>
  <dcterms:modified xsi:type="dcterms:W3CDTF">2022-06-17T10:59:20Z</dcterms:modified>
</cp:coreProperties>
</file>